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embeddings/oleObject1.wdp" ContentType="image/vnd.ms-photo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0" r:id="rId1"/>
  </p:sldMasterIdLst>
  <p:notesMasterIdLst>
    <p:notesMasterId r:id="rId2"/>
  </p:notesMasterIdLst>
  <p:sldIdLst>
    <p:sldId id="257" r:id="rId3"/>
    <p:sldId id="262" r:id="rId4"/>
    <p:sldId id="264" r:id="rId5"/>
    <p:sldId id="265" r:id="rId6"/>
    <p:sldId id="267" r:id="rId7"/>
    <p:sldId id="268" r:id="rId8"/>
    <p:sldId id="260" r:id="rId9"/>
    <p:sldId id="279" r:id="rId10"/>
    <p:sldId id="269" r:id="rId11"/>
    <p:sldId id="272" r:id="rId12"/>
    <p:sldId id="285" r:id="rId13"/>
    <p:sldId id="273" r:id="rId14"/>
    <p:sldId id="275" r:id="rId15"/>
    <p:sldId id="281" r:id="rId16"/>
    <p:sldId id="284" r:id="rId17"/>
    <p:sldId id="283" r:id="rId18"/>
    <p:sldId id="276" r:id="rId19"/>
    <p:sldId id="290" r:id="rId20"/>
    <p:sldId id="280" r:id="rId21"/>
    <p:sldId id="271" r:id="rId22"/>
    <p:sldId id="294" r:id="rId23"/>
    <p:sldId id="288" r:id="rId24"/>
    <p:sldId id="292" r:id="rId25"/>
    <p:sldId id="291" r:id="rId26"/>
    <p:sldId id="278" r:id="rId27"/>
    <p:sldId id="295" r:id="rId28"/>
    <p:sldId id="286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전 승호" initials="전승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2889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" y="22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commentAuthors" Target="commentAuthors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34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6291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618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477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488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9021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86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827863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57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88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457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4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33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548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616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38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992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7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0353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378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3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1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/Relationships>
</file>

<file path=ppt/slides/_rels/slide23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2.xml"  /><Relationship Id="rId4" Type="http://schemas.openxmlformats.org/officeDocument/2006/relationships/notesSlide" Target="../notesSlides/notesSlide10.xml"  /><Relationship Id="rId5" Type="http://schemas.openxmlformats.org/officeDocument/2006/relationships/image" Target="../media/image4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microsoft.com/office/2007/relationships/hdphoto" Target="../embeddings/oleObject1.wdp"  /><Relationship Id="rId6" Type="http://schemas.openxmlformats.org/officeDocument/2006/relationships/image" Target="../media/image5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4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2.png"  /><Relationship Id="rId11" Type="http://schemas.openxmlformats.org/officeDocument/2006/relationships/image" Target="../media/image13.png"  /><Relationship Id="rId12" Type="http://schemas.openxmlformats.org/officeDocument/2006/relationships/image" Target="../media/image14.svg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Relationship Id="rId9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1.png"  /><Relationship Id="rId11" Type="http://schemas.openxmlformats.org/officeDocument/2006/relationships/image" Target="../media/image22.svg"  /><Relationship Id="rId12" Type="http://schemas.openxmlformats.org/officeDocument/2006/relationships/image" Target="../media/image13.png"  /><Relationship Id="rId13" Type="http://schemas.openxmlformats.org/officeDocument/2006/relationships/image" Target="../media/image14.svg"  /><Relationship Id="rId14" Type="http://schemas.openxmlformats.org/officeDocument/2006/relationships/image" Target="../media/image6.png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5.png"  /><Relationship Id="rId4" Type="http://schemas.openxmlformats.org/officeDocument/2006/relationships/image" Target="../media/image12.png"  /><Relationship Id="rId5" Type="http://schemas.openxmlformats.org/officeDocument/2006/relationships/image" Target="../media/image16.jpe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20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0" y="1268346"/>
            <a:ext cx="10320949" cy="2335668"/>
            <a:chOff x="1" y="1738380"/>
            <a:chExt cx="8559732" cy="2573561"/>
          </a:xfrm>
        </p:grpSpPr>
        <p:sp>
          <p:nvSpPr>
            <p:cNvPr id="36" name="자유형: 도형 35"/>
            <p:cNvSpPr/>
            <p:nvPr/>
          </p:nvSpPr>
          <p:spPr>
            <a:xfrm rot="18862910">
              <a:off x="6458532" y="2128178"/>
              <a:ext cx="2490999" cy="1711403"/>
            </a:xfrm>
            <a:custGeom>
              <a:avLst/>
              <a:gdLst>
                <a:gd name="connsiteX0" fmla="*/ 1193537 w 2490999"/>
                <a:gd name="connsiteY0" fmla="*/ 0 h 1711403"/>
                <a:gd name="connsiteX1" fmla="*/ 1541931 w 2490999"/>
                <a:gd name="connsiteY1" fmla="*/ 355994 h 1711403"/>
                <a:gd name="connsiteX2" fmla="*/ 2490999 w 2490999"/>
                <a:gd name="connsiteY2" fmla="*/ 1711403 h 1711403"/>
                <a:gd name="connsiteX3" fmla="*/ 855701 w 2490999"/>
                <a:gd name="connsiteY3" fmla="*/ 1711403 h 1711403"/>
                <a:gd name="connsiteX4" fmla="*/ 0 w 2490999"/>
                <a:gd name="connsiteY4" fmla="*/ 855702 h 1711403"/>
                <a:gd name="connsiteX5" fmla="*/ 855702 w 2490999"/>
                <a:gd name="connsiteY5" fmla="*/ 0 h 171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0999" h="1711403">
                  <a:moveTo>
                    <a:pt x="1193537" y="0"/>
                  </a:moveTo>
                  <a:lnTo>
                    <a:pt x="1541931" y="355994"/>
                  </a:lnTo>
                  <a:lnTo>
                    <a:pt x="2490999" y="1711403"/>
                  </a:lnTo>
                  <a:lnTo>
                    <a:pt x="855701" y="1711403"/>
                  </a:lnTo>
                  <a:cubicBezTo>
                    <a:pt x="383111" y="1711403"/>
                    <a:pt x="0" y="1328292"/>
                    <a:pt x="0" y="855702"/>
                  </a:cubicBezTo>
                  <a:cubicBezTo>
                    <a:pt x="0" y="383111"/>
                    <a:pt x="383111" y="0"/>
                    <a:pt x="85570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1" y="1820942"/>
              <a:ext cx="8380190" cy="2490999"/>
              <a:chOff x="-2137613" y="-427307"/>
              <a:chExt cx="5000868" cy="1486501"/>
            </a:xfrm>
          </p:grpSpPr>
          <p:sp>
            <p:nvSpPr>
              <p:cNvPr id="15" name="자유형: 도형 14"/>
              <p:cNvSpPr/>
              <p:nvPr/>
            </p:nvSpPr>
            <p:spPr>
              <a:xfrm rot="18300000">
                <a:off x="1609365" y="-194695"/>
                <a:ext cx="1486501" cy="1021278"/>
              </a:xfrm>
              <a:custGeom>
                <a:avLst/>
                <a:gdLst>
                  <a:gd name="connsiteX0" fmla="*/ 771394 w 1486501"/>
                  <a:gd name="connsiteY0" fmla="*/ 0 h 1021278"/>
                  <a:gd name="connsiteX1" fmla="*/ 1486501 w 1486501"/>
                  <a:gd name="connsiteY1" fmla="*/ 1021278 h 1021278"/>
                  <a:gd name="connsiteX2" fmla="*/ 510639 w 1486501"/>
                  <a:gd name="connsiteY2" fmla="*/ 1021278 h 1021278"/>
                  <a:gd name="connsiteX3" fmla="*/ 0 w 1486501"/>
                  <a:gd name="connsiteY3" fmla="*/ 510639 h 1021278"/>
                  <a:gd name="connsiteX4" fmla="*/ 510639 w 1486501"/>
                  <a:gd name="connsiteY4" fmla="*/ 0 h 102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6501" h="1021278">
                    <a:moveTo>
                      <a:pt x="771394" y="0"/>
                    </a:moveTo>
                    <a:lnTo>
                      <a:pt x="1486501" y="1021278"/>
                    </a:lnTo>
                    <a:lnTo>
                      <a:pt x="510639" y="1021278"/>
                    </a:lnTo>
                    <a:cubicBezTo>
                      <a:pt x="228621" y="1021278"/>
                      <a:pt x="0" y="792657"/>
                      <a:pt x="0" y="510639"/>
                    </a:cubicBezTo>
                    <a:cubicBezTo>
                      <a:pt x="0" y="228621"/>
                      <a:pt x="228621" y="0"/>
                      <a:pt x="510639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자유형: 도형 12"/>
              <p:cNvSpPr/>
              <p:nvPr/>
            </p:nvSpPr>
            <p:spPr>
              <a:xfrm rot="18000000">
                <a:off x="1563874" y="-81610"/>
                <a:ext cx="1305030" cy="788323"/>
              </a:xfrm>
              <a:custGeom>
                <a:avLst/>
                <a:gdLst>
                  <a:gd name="connsiteX0" fmla="*/ 721618 w 1311253"/>
                  <a:gd name="connsiteY0" fmla="*/ 0 h 1021278"/>
                  <a:gd name="connsiteX1" fmla="*/ 1311253 w 1311253"/>
                  <a:gd name="connsiteY1" fmla="*/ 1021278 h 1021278"/>
                  <a:gd name="connsiteX2" fmla="*/ 319037 w 1311253"/>
                  <a:gd name="connsiteY2" fmla="*/ 1021278 h 1021278"/>
                  <a:gd name="connsiteX3" fmla="*/ 0 w 1311253"/>
                  <a:gd name="connsiteY3" fmla="*/ 702241 h 1021278"/>
                  <a:gd name="connsiteX4" fmla="*/ 0 w 1311253"/>
                  <a:gd name="connsiteY4" fmla="*/ 319037 h 1021278"/>
                  <a:gd name="connsiteX5" fmla="*/ 319037 w 1311253"/>
                  <a:gd name="connsiteY5" fmla="*/ 0 h 102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1253" h="1021278">
                    <a:moveTo>
                      <a:pt x="721618" y="0"/>
                    </a:moveTo>
                    <a:lnTo>
                      <a:pt x="1311253" y="1021278"/>
                    </a:lnTo>
                    <a:lnTo>
                      <a:pt x="319037" y="1021278"/>
                    </a:lnTo>
                    <a:cubicBezTo>
                      <a:pt x="142838" y="1021278"/>
                      <a:pt x="0" y="878440"/>
                      <a:pt x="0" y="702241"/>
                    </a:cubicBezTo>
                    <a:lnTo>
                      <a:pt x="0" y="319037"/>
                    </a:lnTo>
                    <a:cubicBezTo>
                      <a:pt x="0" y="142838"/>
                      <a:pt x="142838" y="0"/>
                      <a:pt x="319037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-2137613" y="0"/>
                <a:ext cx="4358300" cy="102127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anchor="ctr"/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3200" b="1" i="1" kern="0" dirty="0">
                    <a:solidFill>
                      <a:prstClr val="white"/>
                    </a:solidFill>
                  </a:rPr>
                  <a:t>클라우드 기반의 실시간 악성 </a:t>
                </a:r>
                <a:r>
                  <a:rPr lang="en-US" altLang="ko-KR" sz="3200" b="1" i="1" kern="0" dirty="0">
                    <a:solidFill>
                      <a:prstClr val="white"/>
                    </a:solidFill>
                  </a:rPr>
                  <a:t>IP </a:t>
                </a:r>
                <a:r>
                  <a:rPr lang="ko-KR" altLang="en-US" sz="3200" b="1" i="1" kern="0" dirty="0">
                    <a:solidFill>
                      <a:prstClr val="white"/>
                    </a:solidFill>
                  </a:rPr>
                  <a:t>침입 차단 시스템</a:t>
                </a:r>
                <a:endParaRPr lang="en-US" altLang="ko-KR" sz="3200" b="1" i="1" kern="0" dirty="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5715" y="1925277"/>
            <a:ext cx="5997300" cy="334897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5764858"/>
            <a:ext cx="12192000" cy="8650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AWS </a:t>
            </a:r>
            <a:r>
              <a:rPr lang="ko-KR" altLang="en-US" dirty="0"/>
              <a:t>계정 등록 후</a:t>
            </a:r>
            <a:r>
              <a:rPr lang="en-US" altLang="ko-KR" dirty="0"/>
              <a:t>, EC2</a:t>
            </a:r>
            <a:r>
              <a:rPr lang="ko-KR" altLang="en-US" dirty="0"/>
              <a:t>를 활용하여 </a:t>
            </a:r>
            <a:r>
              <a:rPr lang="en-US" altLang="ko-KR" dirty="0"/>
              <a:t>ubuntu OS</a:t>
            </a:r>
            <a:r>
              <a:rPr lang="ko-KR" altLang="en-US" dirty="0"/>
              <a:t>를 바탕으로 한 </a:t>
            </a:r>
            <a:r>
              <a:rPr lang="en-US" altLang="ko-KR" dirty="0"/>
              <a:t>Apache</a:t>
            </a:r>
            <a:r>
              <a:rPr lang="ko-KR" altLang="en-US" dirty="0"/>
              <a:t>서버를 구축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E2150F-A152-466A-9024-7D84C93EA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904" y="914400"/>
            <a:ext cx="4051817" cy="4327864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EF5B58F0-80F8-4399-9AAD-5C75F0C30A0F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C8894BD4-164F-4F92-9267-28776FCA257E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63535E-CB52-4BCB-8324-6E46459DFDC2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A85D4664-F115-4005-8058-E3EE58473CA7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32B2EE-BA96-4647-B169-55AB396705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62454" y="163093"/>
            <a:ext cx="2467981" cy="1577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5800369"/>
            <a:ext cx="12192000" cy="8650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/>
              <a:t>EC2 Instance </a:t>
            </a:r>
            <a:r>
              <a:rPr lang="ko-KR" altLang="en-US" sz="1600" dirty="0"/>
              <a:t>생성 후 보안 그룹에 가서 </a:t>
            </a:r>
            <a:r>
              <a:rPr lang="en-US" altLang="ko-KR" sz="1600" dirty="0"/>
              <a:t>Inbound rule</a:t>
            </a:r>
            <a:r>
              <a:rPr lang="ko-KR" altLang="en-US" sz="1600" dirty="0"/>
              <a:t>을 적용하여 웹 서버 구축 및 </a:t>
            </a:r>
            <a:r>
              <a:rPr lang="en-US" altLang="ko-KR" sz="1600" dirty="0"/>
              <a:t>SSH</a:t>
            </a:r>
            <a:r>
              <a:rPr lang="ko-KR" altLang="en-US" sz="1600" dirty="0"/>
              <a:t>와 </a:t>
            </a:r>
            <a:r>
              <a:rPr lang="en-US" altLang="ko-KR" sz="1600" dirty="0"/>
              <a:t>MySQL</a:t>
            </a:r>
            <a:r>
              <a:rPr lang="ko-KR" altLang="en-US" sz="1600" dirty="0"/>
              <a:t>을 위한 포트를 설정해 놓습니다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6AE1EA-BB34-4099-9386-43151D6D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670" y="1290039"/>
            <a:ext cx="5854064" cy="37518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0CDFE7-7F3F-451F-9707-E4B2143B1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20" y="1290039"/>
            <a:ext cx="5362112" cy="3751884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CFE65DA-7888-4EB6-94C4-710D6DA6E292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BA60CFD-D695-4283-AC6D-30C23ECEC753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B8AE1B-5FAB-42BD-B611-1BEC487627EC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2B0CDBB3-BD6D-4F17-ACF2-CF7697474AFC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3592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1073" y="1136926"/>
            <a:ext cx="582713" cy="5914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5764858"/>
            <a:ext cx="12192000" cy="8650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/>
              <a:t>Vscode</a:t>
            </a:r>
            <a:r>
              <a:rPr lang="ko-KR" altLang="en-US" dirty="0"/>
              <a:t>에서 </a:t>
            </a:r>
            <a:r>
              <a:rPr lang="en-US" altLang="ko-KR" dirty="0"/>
              <a:t>config</a:t>
            </a:r>
            <a:r>
              <a:rPr lang="ko-KR" altLang="en-US" dirty="0"/>
              <a:t>를 설정 및 </a:t>
            </a:r>
            <a:r>
              <a:rPr lang="en-US" altLang="ko-KR" dirty="0" err="1"/>
              <a:t>RemoteSSH</a:t>
            </a:r>
            <a:r>
              <a:rPr lang="ko-KR" altLang="en-US" dirty="0"/>
              <a:t>를 설치하여 </a:t>
            </a:r>
            <a:r>
              <a:rPr lang="en-US" altLang="ko-KR" dirty="0"/>
              <a:t>ec2</a:t>
            </a:r>
            <a:r>
              <a:rPr lang="ko-KR" altLang="en-US" dirty="0"/>
              <a:t> 서버와 연결</a:t>
            </a:r>
            <a:r>
              <a:rPr lang="en-US" altLang="ko-KR" dirty="0"/>
              <a:t>, malware.com API</a:t>
            </a:r>
            <a:r>
              <a:rPr lang="ko-KR" altLang="en-US" dirty="0"/>
              <a:t>와도 연결합니다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501AD1-F6AC-4789-B1F4-B25D63B90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051" y="1968378"/>
            <a:ext cx="3726593" cy="91465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867" y="1968378"/>
            <a:ext cx="951734" cy="91465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0204" y="2847463"/>
            <a:ext cx="4657201" cy="833452"/>
          </a:xfrm>
          <a:prstGeom prst="rect">
            <a:avLst/>
          </a:prstGeom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B50451CA-44A5-40B5-8C85-6C857F9C3761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2572F8D-7A7C-4323-95D2-FC977D8BC956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84CA-D8F0-40BA-97D1-456524FA9D77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7657D57B-8D17-4DCA-8F82-F7FA1BC98BEB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DA2CBE4-57F0-4FC9-AC44-14A43EE2FC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135955" y="1756189"/>
            <a:ext cx="5669025" cy="3170373"/>
          </a:xfrm>
          <a:prstGeom prst="rect">
            <a:avLst/>
          </a:prstGeom>
        </p:spPr>
      </p:pic>
      <p:pic>
        <p:nvPicPr>
          <p:cNvPr id="23" name="_x300469896">
            <a:extLst>
              <a:ext uri="{FF2B5EF4-FFF2-40B4-BE49-F238E27FC236}">
                <a16:creationId xmlns:a16="http://schemas.microsoft.com/office/drawing/2014/main" id="{DE22AC38-14E2-418C-9982-EB3A903CA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836" y="3671390"/>
            <a:ext cx="3266753" cy="62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5764858"/>
            <a:ext cx="12192000" cy="8650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로그에 기록된 </a:t>
            </a:r>
            <a:r>
              <a:rPr lang="en-US" altLang="ko-KR" dirty="0"/>
              <a:t>IP</a:t>
            </a:r>
            <a:r>
              <a:rPr lang="ko-KR" altLang="en-US" dirty="0"/>
              <a:t>를 </a:t>
            </a:r>
            <a:r>
              <a:rPr lang="en-US" altLang="ko-KR" dirty="0"/>
              <a:t>Malware.com API</a:t>
            </a:r>
            <a:r>
              <a:rPr lang="ko-KR" altLang="en-US" dirty="0"/>
              <a:t>을 통해 정상</a:t>
            </a:r>
            <a:r>
              <a:rPr lang="en-US" altLang="ko-KR" dirty="0"/>
              <a:t>/</a:t>
            </a:r>
            <a:r>
              <a:rPr lang="ko-KR" altLang="en-US" dirty="0"/>
              <a:t>악성을 탐지할 수 있습니다</a:t>
            </a:r>
            <a:r>
              <a:rPr lang="en-US" altLang="ko-KR" dirty="0"/>
              <a:t>.</a:t>
            </a: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311AE36-9C5C-4748-9581-C828B2EA2BAE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54BFB440-243C-489A-A27E-E52587F9DC75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E9A845-EF5B-4E8A-ABE8-3B2413828FB9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593EEC66-87E9-4BB2-A4DB-1B886899FE48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6780" y="1531917"/>
            <a:ext cx="8210939" cy="30553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5764858"/>
            <a:ext cx="12192000" cy="8650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/>
              <a:t>Vscode</a:t>
            </a:r>
            <a:r>
              <a:rPr lang="ko-KR" altLang="en-US" dirty="0"/>
              <a:t>와 연결된 </a:t>
            </a:r>
            <a:r>
              <a:rPr lang="en-US" altLang="ko-KR" dirty="0"/>
              <a:t>ec2</a:t>
            </a:r>
            <a:r>
              <a:rPr lang="ko-KR" altLang="en-US" dirty="0"/>
              <a:t>의 우분투 서버와 </a:t>
            </a:r>
            <a:r>
              <a:rPr lang="en-US" altLang="ko-KR" dirty="0"/>
              <a:t>MySQL</a:t>
            </a:r>
            <a:r>
              <a:rPr lang="ko-KR" altLang="en-US" dirty="0"/>
              <a:t>을 연결시킵니다</a:t>
            </a:r>
            <a:r>
              <a:rPr lang="en-US" altLang="ko-KR" dirty="0"/>
              <a:t>.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573690E-A369-495C-B4C5-D793B12395E6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345658D-7F5C-4FF3-BE95-FE39BDCA1E3F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2CECE6-E9E8-426B-AA72-387B4C7EB4E9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294A73DA-6380-461B-9B58-81D3D8CD77A2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931C70-355D-412C-9565-2072598BA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35" y="1292813"/>
            <a:ext cx="7837988" cy="414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999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5764858"/>
            <a:ext cx="12192000" cy="8650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/>
              <a:t>Risk_score</a:t>
            </a:r>
            <a:r>
              <a:rPr lang="ko-KR" altLang="en-US" dirty="0"/>
              <a:t>를 기준으로 </a:t>
            </a:r>
            <a:r>
              <a:rPr lang="en-US" altLang="ko-KR" dirty="0"/>
              <a:t>50</a:t>
            </a:r>
            <a:r>
              <a:rPr lang="ko-KR" altLang="en-US" dirty="0"/>
              <a:t>개 미만은 </a:t>
            </a:r>
            <a:r>
              <a:rPr lang="en-US" altLang="ko-KR" dirty="0"/>
              <a:t>Low, 500</a:t>
            </a:r>
            <a:r>
              <a:rPr lang="ko-KR" altLang="en-US" dirty="0"/>
              <a:t>개 미만은 </a:t>
            </a:r>
            <a:r>
              <a:rPr lang="en-US" altLang="ko-KR" dirty="0"/>
              <a:t>Medium, 500</a:t>
            </a:r>
            <a:r>
              <a:rPr lang="ko-KR" altLang="en-US" dirty="0"/>
              <a:t>개 이상은 </a:t>
            </a:r>
            <a:r>
              <a:rPr lang="en-US" altLang="ko-KR" dirty="0"/>
              <a:t>High class</a:t>
            </a:r>
            <a:r>
              <a:rPr lang="ko-KR" altLang="en-US" dirty="0"/>
              <a:t>로 위험 분류를 합니다</a:t>
            </a:r>
            <a:r>
              <a:rPr lang="en-US" altLang="ko-KR" dirty="0"/>
              <a:t>.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904942D-D1EF-4411-ABAC-EA3A4F774ACC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CAC5D93-4CF4-4276-928A-E4114A19EEAC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15D8EA-5190-44A4-80A5-8BD527AF3D5D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067FB40B-B5CB-440C-8CA3-EB20CD8C0B5A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6B52EC-F893-4F3C-B51F-946EC298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55" y="1728309"/>
            <a:ext cx="10629090" cy="29863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7E2DFF4-1796-4D73-AD06-A4FCFAE4D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18" y="572877"/>
            <a:ext cx="34099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968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/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/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1" name="Freeform 9"/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5764858"/>
            <a:ext cx="12192000" cy="8650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연결된 부분을 실행시켜 </a:t>
            </a:r>
            <a:r>
              <a:rPr lang="en-US" altLang="ko-KR" dirty="0" err="1"/>
              <a:t>risk_score</a:t>
            </a:r>
            <a:r>
              <a:rPr lang="ko-KR" altLang="en-US" dirty="0"/>
              <a:t>를 기준으로 </a:t>
            </a:r>
            <a:r>
              <a:rPr lang="en-US" altLang="ko-KR" dirty="0"/>
              <a:t>3 level</a:t>
            </a:r>
            <a:r>
              <a:rPr lang="ko-KR" altLang="en-US" dirty="0"/>
              <a:t>로 분류할 수 있는 작업을 해줍니다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94B42C-25B3-4C0D-8815-CA920ADC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1930058"/>
            <a:ext cx="9199984" cy="33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17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5764858"/>
            <a:ext cx="12192000" cy="8650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실행이 되면 </a:t>
            </a:r>
            <a:r>
              <a:rPr lang="en-US" altLang="ko-KR" dirty="0"/>
              <a:t>MySQL</a:t>
            </a:r>
            <a:r>
              <a:rPr lang="ko-KR" altLang="en-US" dirty="0"/>
              <a:t>에서도 </a:t>
            </a:r>
            <a:r>
              <a:rPr lang="en-US" altLang="ko-KR" dirty="0"/>
              <a:t>IP</a:t>
            </a:r>
            <a:r>
              <a:rPr lang="ko-KR" altLang="en-US" dirty="0"/>
              <a:t>와 관련된 정보들이 쌓이고 이를 토대로 정상</a:t>
            </a:r>
            <a:r>
              <a:rPr lang="en-US" altLang="ko-KR" dirty="0"/>
              <a:t>/</a:t>
            </a:r>
            <a:r>
              <a:rPr lang="ko-KR" altLang="en-US" dirty="0"/>
              <a:t>악성 </a:t>
            </a:r>
            <a:r>
              <a:rPr lang="en-US" altLang="ko-KR" dirty="0"/>
              <a:t>IP</a:t>
            </a:r>
            <a:r>
              <a:rPr lang="ko-KR" altLang="en-US" dirty="0"/>
              <a:t>를 탐지할 수 있습니다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0F5A40-6AE9-4AC4-AFA4-DB9AA11F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5" y="1566488"/>
            <a:ext cx="5131376" cy="3231890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2603139A-E0EF-4466-A08C-0CD29C97B4DC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92DC1CF4-7BCD-48A1-8224-71F72071BA90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E6129C-75A8-4441-B309-D51B035D1721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3BFA67D2-D610-4236-A2D4-E1B17423265C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3F2147-3430-4279-B43C-93B7FA56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16" y="905069"/>
            <a:ext cx="5392861" cy="35922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63C93D-B0EE-4604-B2F5-54AC04D46E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85961" y="1788127"/>
            <a:ext cx="760774" cy="7607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C47448-6DC4-47E2-8056-09F84B0DF4B4}"/>
              </a:ext>
            </a:extLst>
          </p:cNvPr>
          <p:cNvSpPr txBox="1"/>
          <p:nvPr/>
        </p:nvSpPr>
        <p:spPr>
          <a:xfrm>
            <a:off x="9921437" y="2721014"/>
            <a:ext cx="1046409" cy="366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정상 </a:t>
            </a:r>
            <a:r>
              <a:rPr lang="en-US" altLang="ko-KR" dirty="0"/>
              <a:t>IP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5764858"/>
            <a:ext cx="12192000" cy="8650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실행이 되면 </a:t>
            </a:r>
            <a:r>
              <a:rPr lang="en-US" altLang="ko-KR" dirty="0"/>
              <a:t>MySQL</a:t>
            </a:r>
            <a:r>
              <a:rPr lang="ko-KR" altLang="en-US" dirty="0"/>
              <a:t>에서도 </a:t>
            </a:r>
            <a:r>
              <a:rPr lang="en-US" altLang="ko-KR" dirty="0"/>
              <a:t>IP</a:t>
            </a:r>
            <a:r>
              <a:rPr lang="ko-KR" altLang="en-US" dirty="0"/>
              <a:t>와 관련된 정보들이 쌓이고 이를 토대로 정상</a:t>
            </a:r>
            <a:r>
              <a:rPr lang="en-US" altLang="ko-KR" dirty="0"/>
              <a:t>/</a:t>
            </a:r>
            <a:r>
              <a:rPr lang="ko-KR" altLang="en-US" dirty="0"/>
              <a:t>악성 </a:t>
            </a:r>
            <a:r>
              <a:rPr lang="en-US" altLang="ko-KR" dirty="0"/>
              <a:t>IP</a:t>
            </a:r>
            <a:r>
              <a:rPr lang="ko-KR" altLang="en-US" dirty="0"/>
              <a:t>를 탐지할 수 있습니다</a:t>
            </a:r>
            <a:r>
              <a:rPr lang="en-US" altLang="ko-KR" dirty="0"/>
              <a:t>.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C31D28FA-4FD6-471A-AC5A-8F0A58A11B22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8144FF15-AC2D-42C7-823D-1D587A32B27E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684C85-CB27-4AD9-9107-FDDE1D8AD781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3CCF7C0D-4C4B-42AE-A0C9-FBC5FD63AC86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6724CF-677B-4CE2-A83B-BD7FB1864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15" y="3010581"/>
            <a:ext cx="4318963" cy="25669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A80570-EA42-4D72-81B2-C13A9024F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861" y="1547408"/>
            <a:ext cx="4741422" cy="24488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6A2775-CECC-4F18-9001-CEF6632EF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629" y="510639"/>
            <a:ext cx="5408645" cy="2448836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8A0B7D6-898F-4753-8FAA-89A47C56EEEB}"/>
              </a:ext>
            </a:extLst>
          </p:cNvPr>
          <p:cNvCxnSpPr>
            <a:cxnSpLocks/>
          </p:cNvCxnSpPr>
          <p:nvPr/>
        </p:nvCxnSpPr>
        <p:spPr>
          <a:xfrm flipV="1">
            <a:off x="5671458" y="3429000"/>
            <a:ext cx="3971731" cy="1921780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DC367201-1007-4D99-804B-B3211F6225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22783" y="4335098"/>
            <a:ext cx="937886" cy="9378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52A583-3126-4C34-BDFA-FE93C1E55706}"/>
              </a:ext>
            </a:extLst>
          </p:cNvPr>
          <p:cNvSpPr txBox="1"/>
          <p:nvPr/>
        </p:nvSpPr>
        <p:spPr>
          <a:xfrm>
            <a:off x="6684170" y="4122468"/>
            <a:ext cx="1193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Medium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FE310-B9D9-41B7-881E-9D110F1238A0}"/>
              </a:ext>
            </a:extLst>
          </p:cNvPr>
          <p:cNvSpPr txBox="1"/>
          <p:nvPr/>
        </p:nvSpPr>
        <p:spPr>
          <a:xfrm>
            <a:off x="8577256" y="3082017"/>
            <a:ext cx="1193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High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8EAE73-F3C1-43A6-AEAC-C2EE76CC17F6}"/>
              </a:ext>
            </a:extLst>
          </p:cNvPr>
          <p:cNvSpPr txBox="1"/>
          <p:nvPr/>
        </p:nvSpPr>
        <p:spPr>
          <a:xfrm>
            <a:off x="5074468" y="4941260"/>
            <a:ext cx="1193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40053093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5764858"/>
            <a:ext cx="12192000" cy="8650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전체 기록이 된 테이블인 </a:t>
            </a:r>
            <a:r>
              <a:rPr lang="en-US" altLang="ko-KR" dirty="0"/>
              <a:t>IP_INFO</a:t>
            </a:r>
            <a:r>
              <a:rPr lang="ko-KR" altLang="en-US" dirty="0"/>
              <a:t>를 통해 웹 서버에 기록된 </a:t>
            </a:r>
            <a:r>
              <a:rPr lang="en-US" altLang="ko-KR" dirty="0"/>
              <a:t>IP</a:t>
            </a:r>
            <a:r>
              <a:rPr lang="ko-KR" altLang="en-US" dirty="0"/>
              <a:t>가 들어온 것을 확인 할 수 있습니다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E731AC-AA0C-48F9-BDE4-48D91F5C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02" y="1289725"/>
            <a:ext cx="7828836" cy="4278550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6D0CBF1-09B3-46D0-972C-55F9B162F06F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CDC36F86-727E-4EC2-9077-616206935DFE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7EC4EE-F0DC-4B8D-8CFC-13EE8EA791C8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8C936644-2BFE-471E-B61A-446A2DF2F0D6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266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/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/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목차</a:t>
            </a:r>
          </a:p>
        </p:txBody>
      </p:sp>
      <p:sp>
        <p:nvSpPr>
          <p:cNvPr id="11" name="Freeform 9"/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282318" y="1958593"/>
            <a:ext cx="3886403" cy="3925656"/>
            <a:chOff x="4015618" y="1661670"/>
            <a:chExt cx="4215759" cy="4258338"/>
          </a:xfrm>
        </p:grpSpPr>
        <p:sp>
          <p:nvSpPr>
            <p:cNvPr id="3" name="한쪽 모서리가 둥근 사각형 6"/>
            <p:cNvSpPr/>
            <p:nvPr/>
          </p:nvSpPr>
          <p:spPr>
            <a:xfrm>
              <a:off x="7373635" y="2674988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 32"/>
            <p:cNvSpPr/>
            <p:nvPr/>
          </p:nvSpPr>
          <p:spPr>
            <a:xfrm rot="5400000">
              <a:off x="6534459" y="3358588"/>
              <a:ext cx="1664678" cy="1729159"/>
            </a:xfrm>
            <a:custGeom>
              <a:avLst/>
              <a:gdLst>
                <a:gd name="connsiteX0" fmla="*/ 797170 w 1664678"/>
                <a:gd name="connsiteY0" fmla="*/ 1729159 h 1729159"/>
                <a:gd name="connsiteX1" fmla="*/ 797170 w 1664678"/>
                <a:gd name="connsiteY1" fmla="*/ 2 h 1729159"/>
                <a:gd name="connsiteX2" fmla="*/ 1230924 w 1664678"/>
                <a:gd name="connsiteY2" fmla="*/ 2 h 1729159"/>
                <a:gd name="connsiteX3" fmla="*/ 1664678 w 1664678"/>
                <a:gd name="connsiteY3" fmla="*/ 433756 h 1729159"/>
                <a:gd name="connsiteX4" fmla="*/ 1664678 w 1664678"/>
                <a:gd name="connsiteY4" fmla="*/ 1729159 h 1729159"/>
                <a:gd name="connsiteX5" fmla="*/ 398594 w 1664678"/>
                <a:gd name="connsiteY5" fmla="*/ 0 h 1729159"/>
                <a:gd name="connsiteX6" fmla="*/ 797169 w 1664678"/>
                <a:gd name="connsiteY6" fmla="*/ 0 h 1729159"/>
                <a:gd name="connsiteX7" fmla="*/ 797169 w 1664678"/>
                <a:gd name="connsiteY7" fmla="*/ 398585 h 1729159"/>
                <a:gd name="connsiteX8" fmla="*/ 478913 w 1664678"/>
                <a:gd name="connsiteY8" fmla="*/ 8098 h 1729159"/>
                <a:gd name="connsiteX9" fmla="*/ 0 w 1664678"/>
                <a:gd name="connsiteY9" fmla="*/ 867510 h 1729159"/>
                <a:gd name="connsiteX10" fmla="*/ 0 w 1664678"/>
                <a:gd name="connsiteY10" fmla="*/ 867509 h 1729159"/>
                <a:gd name="connsiteX11" fmla="*/ 797168 w 1664678"/>
                <a:gd name="connsiteY11" fmla="*/ 867509 h 1729159"/>
                <a:gd name="connsiteX12" fmla="*/ 797169 w 1664678"/>
                <a:gd name="connsiteY12" fmla="*/ 398585 h 1729159"/>
                <a:gd name="connsiteX13" fmla="*/ 797169 w 1664678"/>
                <a:gd name="connsiteY13" fmla="*/ 867510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4678" h="1729159">
                  <a:moveTo>
                    <a:pt x="797170" y="1729159"/>
                  </a:moveTo>
                  <a:lnTo>
                    <a:pt x="797170" y="2"/>
                  </a:lnTo>
                  <a:lnTo>
                    <a:pt x="1230924" y="2"/>
                  </a:lnTo>
                  <a:cubicBezTo>
                    <a:pt x="1470480" y="2"/>
                    <a:pt x="1664678" y="194200"/>
                    <a:pt x="1664678" y="433756"/>
                  </a:cubicBezTo>
                  <a:lnTo>
                    <a:pt x="1664678" y="1729159"/>
                  </a:lnTo>
                  <a:close/>
                  <a:moveTo>
                    <a:pt x="398594" y="0"/>
                  </a:moveTo>
                  <a:lnTo>
                    <a:pt x="797169" y="0"/>
                  </a:lnTo>
                  <a:lnTo>
                    <a:pt x="797169" y="398585"/>
                  </a:lnTo>
                  <a:cubicBezTo>
                    <a:pt x="797169" y="205970"/>
                    <a:pt x="660541" y="45265"/>
                    <a:pt x="478913" y="8098"/>
                  </a:cubicBezTo>
                  <a:close/>
                  <a:moveTo>
                    <a:pt x="0" y="867510"/>
                  </a:moveTo>
                  <a:lnTo>
                    <a:pt x="0" y="867509"/>
                  </a:lnTo>
                  <a:lnTo>
                    <a:pt x="797168" y="867509"/>
                  </a:lnTo>
                  <a:cubicBezTo>
                    <a:pt x="797168" y="711201"/>
                    <a:pt x="797169" y="554893"/>
                    <a:pt x="797169" y="398585"/>
                  </a:cubicBezTo>
                  <a:lnTo>
                    <a:pt x="797169" y="86751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한쪽 모서리가 둥근 사각형 11"/>
            <p:cNvSpPr/>
            <p:nvPr/>
          </p:nvSpPr>
          <p:spPr>
            <a:xfrm rot="16200000">
              <a:off x="5315906" y="1334036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29"/>
            <p:cNvSpPr/>
            <p:nvPr/>
          </p:nvSpPr>
          <p:spPr>
            <a:xfrm>
              <a:off x="5704113" y="1661670"/>
              <a:ext cx="1664677" cy="1729159"/>
            </a:xfrm>
            <a:custGeom>
              <a:avLst/>
              <a:gdLst>
                <a:gd name="connsiteX0" fmla="*/ 398594 w 1664677"/>
                <a:gd name="connsiteY0" fmla="*/ 0 h 1729159"/>
                <a:gd name="connsiteX1" fmla="*/ 797169 w 1664677"/>
                <a:gd name="connsiteY1" fmla="*/ 0 h 1729159"/>
                <a:gd name="connsiteX2" fmla="*/ 797169 w 1664677"/>
                <a:gd name="connsiteY2" fmla="*/ 2 h 1729159"/>
                <a:gd name="connsiteX3" fmla="*/ 1230923 w 1664677"/>
                <a:gd name="connsiteY3" fmla="*/ 2 h 1729159"/>
                <a:gd name="connsiteX4" fmla="*/ 1664677 w 1664677"/>
                <a:gd name="connsiteY4" fmla="*/ 433756 h 1729159"/>
                <a:gd name="connsiteX5" fmla="*/ 1664677 w 1664677"/>
                <a:gd name="connsiteY5" fmla="*/ 1729159 h 1729159"/>
                <a:gd name="connsiteX6" fmla="*/ 797169 w 1664677"/>
                <a:gd name="connsiteY6" fmla="*/ 1729159 h 1729159"/>
                <a:gd name="connsiteX7" fmla="*/ 797169 w 1664677"/>
                <a:gd name="connsiteY7" fmla="*/ 867509 h 1729159"/>
                <a:gd name="connsiteX8" fmla="*/ 0 w 1664677"/>
                <a:gd name="connsiteY8" fmla="*/ 867509 h 1729159"/>
                <a:gd name="connsiteX9" fmla="*/ 0 w 1664677"/>
                <a:gd name="connsiteY9" fmla="*/ 867508 h 1729159"/>
                <a:gd name="connsiteX10" fmla="*/ 797168 w 1664677"/>
                <a:gd name="connsiteY10" fmla="*/ 867508 h 1729159"/>
                <a:gd name="connsiteX11" fmla="*/ 797169 w 1664677"/>
                <a:gd name="connsiteY11" fmla="*/ 398584 h 1729159"/>
                <a:gd name="connsiteX12" fmla="*/ 478913 w 1664677"/>
                <a:gd name="connsiteY12" fmla="*/ 8097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398594" y="0"/>
                  </a:move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lnTo>
                    <a:pt x="1664677" y="1729159"/>
                  </a:ln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en-US" altLang="ko-KR" sz="1100">
                <a:solidFill>
                  <a:prstClr val="white"/>
                </a:solidFill>
              </a:endParaRPr>
            </a:p>
          </p:txBody>
        </p:sp>
        <p:sp>
          <p:nvSpPr>
            <p:cNvPr id="8" name="한쪽 모서리가 둥근 사각형 16"/>
            <p:cNvSpPr/>
            <p:nvPr/>
          </p:nvSpPr>
          <p:spPr>
            <a:xfrm rot="10800000">
              <a:off x="4015619" y="3386920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33"/>
            <p:cNvSpPr/>
            <p:nvPr/>
          </p:nvSpPr>
          <p:spPr>
            <a:xfrm rot="16200000">
              <a:off x="4047859" y="2487170"/>
              <a:ext cx="1664678" cy="1729160"/>
            </a:xfrm>
            <a:custGeom>
              <a:avLst/>
              <a:gdLst>
                <a:gd name="connsiteX0" fmla="*/ 797169 w 1664678"/>
                <a:gd name="connsiteY0" fmla="*/ 398584 h 1729160"/>
                <a:gd name="connsiteX1" fmla="*/ 797169 w 1664678"/>
                <a:gd name="connsiteY1" fmla="*/ 867509 h 1729160"/>
                <a:gd name="connsiteX2" fmla="*/ 0 w 1664678"/>
                <a:gd name="connsiteY2" fmla="*/ 867509 h 1729160"/>
                <a:gd name="connsiteX3" fmla="*/ 0 w 1664678"/>
                <a:gd name="connsiteY3" fmla="*/ 867508 h 1729160"/>
                <a:gd name="connsiteX4" fmla="*/ 797168 w 1664678"/>
                <a:gd name="connsiteY4" fmla="*/ 867508 h 1729160"/>
                <a:gd name="connsiteX5" fmla="*/ 797169 w 1664678"/>
                <a:gd name="connsiteY5" fmla="*/ 398584 h 1729160"/>
                <a:gd name="connsiteX6" fmla="*/ 797169 w 1664678"/>
                <a:gd name="connsiteY6" fmla="*/ 0 h 1729160"/>
                <a:gd name="connsiteX7" fmla="*/ 797169 w 1664678"/>
                <a:gd name="connsiteY7" fmla="*/ 398584 h 1729160"/>
                <a:gd name="connsiteX8" fmla="*/ 478913 w 1664678"/>
                <a:gd name="connsiteY8" fmla="*/ 8097 h 1729160"/>
                <a:gd name="connsiteX9" fmla="*/ 398594 w 1664678"/>
                <a:gd name="connsiteY9" fmla="*/ 0 h 1729160"/>
                <a:gd name="connsiteX10" fmla="*/ 1664678 w 1664678"/>
                <a:gd name="connsiteY10" fmla="*/ 433757 h 1729160"/>
                <a:gd name="connsiteX11" fmla="*/ 1664678 w 1664678"/>
                <a:gd name="connsiteY11" fmla="*/ 1729160 h 1729160"/>
                <a:gd name="connsiteX12" fmla="*/ 797170 w 1664678"/>
                <a:gd name="connsiteY12" fmla="*/ 1729160 h 1729160"/>
                <a:gd name="connsiteX13" fmla="*/ 797170 w 1664678"/>
                <a:gd name="connsiteY13" fmla="*/ 3 h 1729160"/>
                <a:gd name="connsiteX14" fmla="*/ 1230924 w 1664678"/>
                <a:gd name="connsiteY14" fmla="*/ 3 h 1729160"/>
                <a:gd name="connsiteX15" fmla="*/ 1664678 w 1664678"/>
                <a:gd name="connsiteY15" fmla="*/ 433757 h 172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4678" h="1729160">
                  <a:moveTo>
                    <a:pt x="797169" y="398584"/>
                  </a:move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lose/>
                  <a:moveTo>
                    <a:pt x="797169" y="0"/>
                  </a:moveTo>
                  <a:lnTo>
                    <a:pt x="797169" y="398584"/>
                  </a:ln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close/>
                  <a:moveTo>
                    <a:pt x="1664678" y="433757"/>
                  </a:moveTo>
                  <a:lnTo>
                    <a:pt x="1664678" y="1729160"/>
                  </a:lnTo>
                  <a:lnTo>
                    <a:pt x="797170" y="1729160"/>
                  </a:lnTo>
                  <a:lnTo>
                    <a:pt x="797170" y="3"/>
                  </a:lnTo>
                  <a:lnTo>
                    <a:pt x="1230924" y="3"/>
                  </a:lnTo>
                  <a:cubicBezTo>
                    <a:pt x="1470480" y="3"/>
                    <a:pt x="1664678" y="194201"/>
                    <a:pt x="1664678" y="43375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한쪽 모서리가 둥근 사각형 21"/>
            <p:cNvSpPr/>
            <p:nvPr/>
          </p:nvSpPr>
          <p:spPr>
            <a:xfrm rot="5400000">
              <a:off x="6068503" y="4734632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34"/>
            <p:cNvSpPr/>
            <p:nvPr/>
          </p:nvSpPr>
          <p:spPr>
            <a:xfrm rot="10800000">
              <a:off x="4873362" y="4190849"/>
              <a:ext cx="1664677" cy="1729159"/>
            </a:xfrm>
            <a:custGeom>
              <a:avLst/>
              <a:gdLst>
                <a:gd name="connsiteX0" fmla="*/ 1664677 w 1664677"/>
                <a:gd name="connsiteY0" fmla="*/ 1729159 h 1729159"/>
                <a:gd name="connsiteX1" fmla="*/ 797169 w 1664677"/>
                <a:gd name="connsiteY1" fmla="*/ 1729159 h 1729159"/>
                <a:gd name="connsiteX2" fmla="*/ 797169 w 1664677"/>
                <a:gd name="connsiteY2" fmla="*/ 867509 h 1729159"/>
                <a:gd name="connsiteX3" fmla="*/ 0 w 1664677"/>
                <a:gd name="connsiteY3" fmla="*/ 867509 h 1729159"/>
                <a:gd name="connsiteX4" fmla="*/ 0 w 1664677"/>
                <a:gd name="connsiteY4" fmla="*/ 867508 h 1729159"/>
                <a:gd name="connsiteX5" fmla="*/ 797168 w 1664677"/>
                <a:gd name="connsiteY5" fmla="*/ 867508 h 1729159"/>
                <a:gd name="connsiteX6" fmla="*/ 797169 w 1664677"/>
                <a:gd name="connsiteY6" fmla="*/ 398584 h 1729159"/>
                <a:gd name="connsiteX7" fmla="*/ 478913 w 1664677"/>
                <a:gd name="connsiteY7" fmla="*/ 8097 h 1729159"/>
                <a:gd name="connsiteX8" fmla="*/ 398594 w 1664677"/>
                <a:gd name="connsiteY8" fmla="*/ 0 h 1729159"/>
                <a:gd name="connsiteX9" fmla="*/ 797169 w 1664677"/>
                <a:gd name="connsiteY9" fmla="*/ 0 h 1729159"/>
                <a:gd name="connsiteX10" fmla="*/ 797169 w 1664677"/>
                <a:gd name="connsiteY10" fmla="*/ 2 h 1729159"/>
                <a:gd name="connsiteX11" fmla="*/ 1230923 w 1664677"/>
                <a:gd name="connsiteY11" fmla="*/ 2 h 1729159"/>
                <a:gd name="connsiteX12" fmla="*/ 1664677 w 1664677"/>
                <a:gd name="connsiteY12" fmla="*/ 433756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1664677" y="1729159"/>
                  </a:move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924378" y="4221476"/>
              <a:ext cx="617641" cy="802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500" b="1" dirty="0">
                  <a:solidFill>
                    <a:prstClr val="white"/>
                  </a:solidFill>
                </a:rPr>
                <a:t>02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500" b="1" dirty="0">
                  <a:solidFill>
                    <a:prstClr val="white"/>
                  </a:solidFill>
                </a:rPr>
                <a:t>설계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920966" y="4358895"/>
              <a:ext cx="819902" cy="6777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500" b="1" dirty="0">
                  <a:solidFill>
                    <a:prstClr val="white"/>
                  </a:solidFill>
                </a:rPr>
                <a:t>03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500" b="1" dirty="0">
                  <a:solidFill>
                    <a:prstClr val="white"/>
                  </a:solidFill>
                </a:rPr>
                <a:t>구현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258767" y="2462106"/>
              <a:ext cx="1168489" cy="9262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300" b="1" dirty="0">
                  <a:solidFill>
                    <a:prstClr val="white"/>
                  </a:solidFill>
                </a:rPr>
                <a:t>04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300" b="1" dirty="0">
                  <a:solidFill>
                    <a:prstClr val="white"/>
                  </a:solidFill>
                </a:rPr>
                <a:t>결과 및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300" b="1" dirty="0">
                  <a:solidFill>
                    <a:prstClr val="white"/>
                  </a:solidFill>
                </a:rPr>
                <a:t>기대 효과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497828" y="2420777"/>
              <a:ext cx="853713" cy="8513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500" b="1" dirty="0">
                  <a:solidFill>
                    <a:prstClr val="white"/>
                  </a:solidFill>
                </a:rPr>
                <a:t>01</a:t>
              </a:r>
            </a:p>
            <a:p>
              <a:pPr algn="ctr">
                <a:defRPr/>
              </a:pPr>
              <a:r>
                <a:rPr lang="ko-KR" altLang="en-US" sz="1500" b="1" dirty="0">
                  <a:solidFill>
                    <a:prstClr val="white"/>
                  </a:solidFill>
                </a:rPr>
                <a:t>개발 동기</a:t>
              </a: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1515215" y="2692358"/>
            <a:ext cx="2530999" cy="1210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04.</a:t>
            </a: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 결과 및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기대 효과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9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484078" y="1463746"/>
            <a:ext cx="253100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01.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개발 동기</a:t>
            </a:r>
            <a:endParaRPr lang="ko-KR" altLang="en-US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73963" y="5197719"/>
            <a:ext cx="2530999" cy="753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03.</a:t>
            </a: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 구현</a:t>
            </a:r>
          </a:p>
          <a:p>
            <a:pPr algn="r">
              <a:lnSpc>
                <a:spcPct val="150000"/>
              </a:lnSpc>
              <a:defRPr/>
            </a:pPr>
            <a:endParaRPr lang="ko-KR" altLang="en-US" sz="9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387160" y="3921421"/>
            <a:ext cx="253100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02.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설계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5736867"/>
            <a:ext cx="12192000" cy="10212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dirty="0"/>
              <a:t>Python</a:t>
            </a:r>
            <a:r>
              <a:rPr lang="ko-KR" altLang="en-US" sz="1500" dirty="0"/>
              <a:t>에서도 </a:t>
            </a:r>
            <a:r>
              <a:rPr lang="en-US" altLang="ko-KR" sz="1500" dirty="0"/>
              <a:t>ubuntu </a:t>
            </a:r>
            <a:r>
              <a:rPr lang="ko-KR" altLang="en-US" sz="1500" dirty="0"/>
              <a:t>명령이 실행할 수 있도록 설정한 후</a:t>
            </a:r>
            <a:r>
              <a:rPr lang="en-US" altLang="ko-KR" sz="1500" dirty="0"/>
              <a:t>,</a:t>
            </a:r>
            <a:r>
              <a:rPr lang="ko-KR" altLang="en-US" sz="1500" dirty="0"/>
              <a:t> 보안지표를 바탕으로 분류된 </a:t>
            </a:r>
            <a:r>
              <a:rPr lang="en-US" altLang="ko-KR" sz="1500" dirty="0"/>
              <a:t>IP</a:t>
            </a:r>
            <a:r>
              <a:rPr lang="ko-KR" altLang="en-US" sz="1500" dirty="0"/>
              <a:t>에 대한 접근제어도 설정합니다</a:t>
            </a:r>
            <a:r>
              <a:rPr lang="en-US" altLang="ko-KR" sz="1500" dirty="0"/>
              <a:t>.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0F945ECA-0A43-4756-AD93-1FA3DD5C180A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78E2B382-0FBC-4776-B107-BF6B61F7D066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0B844F-E8D8-4326-A80D-1DB4EF412592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B467FA73-C45F-4CFA-898A-BC54EF76B817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7F94B6-4C2B-449A-A188-1D9785149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8" y="1484397"/>
            <a:ext cx="11280710" cy="3407334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81814A0-6E32-4D36-A064-997C1C94022D}"/>
              </a:ext>
            </a:extLst>
          </p:cNvPr>
          <p:cNvCxnSpPr>
            <a:cxnSpLocks/>
          </p:cNvCxnSpPr>
          <p:nvPr/>
        </p:nvCxnSpPr>
        <p:spPr>
          <a:xfrm>
            <a:off x="716822" y="2604411"/>
            <a:ext cx="664503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13BD8B-B39A-4DB9-B603-6A8997A166BF}"/>
              </a:ext>
            </a:extLst>
          </p:cNvPr>
          <p:cNvCxnSpPr>
            <a:cxnSpLocks/>
          </p:cNvCxnSpPr>
          <p:nvPr/>
        </p:nvCxnSpPr>
        <p:spPr>
          <a:xfrm>
            <a:off x="701268" y="3419287"/>
            <a:ext cx="664503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1E6281E-4B16-412A-908F-2998C30303F7}"/>
              </a:ext>
            </a:extLst>
          </p:cNvPr>
          <p:cNvCxnSpPr>
            <a:cxnSpLocks/>
          </p:cNvCxnSpPr>
          <p:nvPr/>
        </p:nvCxnSpPr>
        <p:spPr>
          <a:xfrm>
            <a:off x="723040" y="4215498"/>
            <a:ext cx="664503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5764858"/>
            <a:ext cx="12192000" cy="10212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dirty="0"/>
              <a:t>명령을 주기적으로 반복해서 실행하기 위해서 </a:t>
            </a:r>
            <a:r>
              <a:rPr lang="en-US" altLang="ko-KR" sz="1500" dirty="0"/>
              <a:t>crontab</a:t>
            </a:r>
            <a:r>
              <a:rPr lang="ko-KR" altLang="en-US" sz="1500" dirty="0"/>
              <a:t>을 설정합니다</a:t>
            </a:r>
            <a:r>
              <a:rPr lang="en-US" altLang="ko-KR" sz="1500" dirty="0"/>
              <a:t>.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0F945ECA-0A43-4756-AD93-1FA3DD5C180A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78E2B382-0FBC-4776-B107-BF6B61F7D066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0B844F-E8D8-4326-A80D-1DB4EF412592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B467FA73-C45F-4CFA-898A-BC54EF76B817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904C5B-0CC6-482A-A551-8502E76C6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527" y="235531"/>
            <a:ext cx="8353425" cy="2105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685AD5-638F-4D4F-9EE2-48209F3BC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051" y="2169367"/>
            <a:ext cx="7066451" cy="319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7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1CDD0B5-AF87-4F83-B513-DBABEECF89E5}"/>
              </a:ext>
            </a:extLst>
          </p:cNvPr>
          <p:cNvSpPr/>
          <p:nvPr/>
        </p:nvSpPr>
        <p:spPr>
          <a:xfrm>
            <a:off x="0" y="5764858"/>
            <a:ext cx="12192000" cy="10212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/>
              <a:t>토큰을 발급받은 후 </a:t>
            </a:r>
            <a:r>
              <a:rPr lang="en-US" altLang="ko-KR" sz="1600" dirty="0"/>
              <a:t>Slack </a:t>
            </a:r>
            <a:r>
              <a:rPr lang="ko-KR" altLang="en-US" sz="1600" dirty="0"/>
              <a:t>을 이용하여 알림 기능을 받을 수 있도록 해줍니다</a:t>
            </a:r>
            <a:r>
              <a:rPr lang="en-US" altLang="ko-KR" sz="16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19F95F-CC38-43C1-9EBE-04E4B792D2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39132" y="884757"/>
            <a:ext cx="5601744" cy="36185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A1ECD1-A5E3-4FCE-A456-FB88DCE84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4288483"/>
            <a:ext cx="3352800" cy="1476375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E9307EE-F7C5-4E31-8E7E-801C70948876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9CCCA83-E8BA-4653-BBA4-38C156127706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E1D825-F933-4DC6-BE6C-B6EFFCBC0C09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0B96BA87-017D-464F-9890-097AD5BC43C0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1771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E9307EE-F7C5-4E31-8E7E-801C70948876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9CCCA83-E8BA-4653-BBA4-38C156127706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E1D825-F933-4DC6-BE6C-B6EFFCBC0C09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실행 영상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0B96BA87-017D-464F-9890-097AD5BC43C0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" name="test2">
            <a:hlinkClick r:id="" action="ppaction://media"/>
            <a:extLst>
              <a:ext uri="{FF2B5EF4-FFF2-40B4-BE49-F238E27FC236}">
                <a16:creationId xmlns:a16="http://schemas.microsoft.com/office/drawing/2014/main" id="{6BA44B38-E24F-4C0F-8A05-59C4F91BC3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65987" y="1021278"/>
            <a:ext cx="7423041" cy="41754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BF31FF8-F9DF-42C7-AB82-2B11AF22A88D}"/>
              </a:ext>
            </a:extLst>
          </p:cNvPr>
          <p:cNvSpPr/>
          <p:nvPr/>
        </p:nvSpPr>
        <p:spPr>
          <a:xfrm>
            <a:off x="0" y="5764858"/>
            <a:ext cx="12192000" cy="10212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/>
              <a:t>클라우드 기반의 실시간 악성 </a:t>
            </a:r>
            <a:r>
              <a:rPr lang="en-US" altLang="ko-KR" sz="1600" dirty="0"/>
              <a:t>IP </a:t>
            </a:r>
            <a:r>
              <a:rPr lang="ko-KR" altLang="en-US" sz="1600" dirty="0"/>
              <a:t>침입 차단 시스템을 통해 보안 관리자에게 알림을 제공합니다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953099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994518" y="1694019"/>
            <a:ext cx="2531000" cy="154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04. </a:t>
            </a: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결과 및 </a:t>
            </a:r>
            <a:endParaRPr lang="en-US" altLang="ko-KR" sz="2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</a:t>
            </a: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기대효과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직사각형 13"/>
          <p:cNvSpPr/>
          <p:nvPr/>
        </p:nvSpPr>
        <p:spPr>
          <a:xfrm>
            <a:off x="9632541" y="4161840"/>
            <a:ext cx="792480" cy="936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200" b="1">
                <a:solidFill>
                  <a:prstClr val="white"/>
                </a:solidFill>
              </a:rPr>
              <a:t>02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500">
                <a:solidFill>
                  <a:prstClr val="white"/>
                </a:solidFill>
              </a:rPr>
              <a:t>구성도</a:t>
            </a:r>
          </a:p>
        </p:txBody>
      </p:sp>
      <p:grpSp>
        <p:nvGrpSpPr>
          <p:cNvPr id="49" name="그룹 23"/>
          <p:cNvGrpSpPr/>
          <p:nvPr/>
        </p:nvGrpSpPr>
        <p:grpSpPr>
          <a:xfrm>
            <a:off x="7150286" y="1952450"/>
            <a:ext cx="3886403" cy="3963202"/>
            <a:chOff x="4015618" y="1620941"/>
            <a:chExt cx="4215759" cy="4299066"/>
          </a:xfrm>
        </p:grpSpPr>
        <p:sp>
          <p:nvSpPr>
            <p:cNvPr id="50" name="한쪽 모서리가 둥근 사각형 6"/>
            <p:cNvSpPr/>
            <p:nvPr/>
          </p:nvSpPr>
          <p:spPr>
            <a:xfrm>
              <a:off x="7373635" y="2674988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 32"/>
            <p:cNvSpPr/>
            <p:nvPr/>
          </p:nvSpPr>
          <p:spPr>
            <a:xfrm rot="5400000">
              <a:off x="6258460" y="3082590"/>
              <a:ext cx="2004366" cy="1941465"/>
            </a:xfrm>
            <a:custGeom>
              <a:avLst/>
              <a:gdLst>
                <a:gd name="connsiteX0" fmla="*/ 797170 w 1664678"/>
                <a:gd name="connsiteY0" fmla="*/ 1729159 h 1729159"/>
                <a:gd name="connsiteX1" fmla="*/ 797170 w 1664678"/>
                <a:gd name="connsiteY1" fmla="*/ 2 h 1729159"/>
                <a:gd name="connsiteX2" fmla="*/ 1230924 w 1664678"/>
                <a:gd name="connsiteY2" fmla="*/ 2 h 1729159"/>
                <a:gd name="connsiteX3" fmla="*/ 1664678 w 1664678"/>
                <a:gd name="connsiteY3" fmla="*/ 433756 h 1729159"/>
                <a:gd name="connsiteX4" fmla="*/ 1664678 w 1664678"/>
                <a:gd name="connsiteY4" fmla="*/ 1729159 h 1729159"/>
                <a:gd name="connsiteX5" fmla="*/ 398594 w 1664678"/>
                <a:gd name="connsiteY5" fmla="*/ 0 h 1729159"/>
                <a:gd name="connsiteX6" fmla="*/ 797169 w 1664678"/>
                <a:gd name="connsiteY6" fmla="*/ 0 h 1729159"/>
                <a:gd name="connsiteX7" fmla="*/ 797169 w 1664678"/>
                <a:gd name="connsiteY7" fmla="*/ 398585 h 1729159"/>
                <a:gd name="connsiteX8" fmla="*/ 478913 w 1664678"/>
                <a:gd name="connsiteY8" fmla="*/ 8098 h 1729159"/>
                <a:gd name="connsiteX9" fmla="*/ 0 w 1664678"/>
                <a:gd name="connsiteY9" fmla="*/ 867510 h 1729159"/>
                <a:gd name="connsiteX10" fmla="*/ 0 w 1664678"/>
                <a:gd name="connsiteY10" fmla="*/ 867509 h 1729159"/>
                <a:gd name="connsiteX11" fmla="*/ 797168 w 1664678"/>
                <a:gd name="connsiteY11" fmla="*/ 867509 h 1729159"/>
                <a:gd name="connsiteX12" fmla="*/ 797169 w 1664678"/>
                <a:gd name="connsiteY12" fmla="*/ 398585 h 1729159"/>
                <a:gd name="connsiteX13" fmla="*/ 797169 w 1664678"/>
                <a:gd name="connsiteY13" fmla="*/ 867510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4678" h="1729159">
                  <a:moveTo>
                    <a:pt x="797170" y="1729159"/>
                  </a:moveTo>
                  <a:lnTo>
                    <a:pt x="797170" y="2"/>
                  </a:lnTo>
                  <a:lnTo>
                    <a:pt x="1230924" y="2"/>
                  </a:lnTo>
                  <a:cubicBezTo>
                    <a:pt x="1470480" y="2"/>
                    <a:pt x="1664678" y="194200"/>
                    <a:pt x="1664678" y="433756"/>
                  </a:cubicBezTo>
                  <a:lnTo>
                    <a:pt x="1664678" y="1729159"/>
                  </a:lnTo>
                  <a:close/>
                  <a:moveTo>
                    <a:pt x="398594" y="0"/>
                  </a:moveTo>
                  <a:lnTo>
                    <a:pt x="797169" y="0"/>
                  </a:lnTo>
                  <a:lnTo>
                    <a:pt x="797169" y="398585"/>
                  </a:lnTo>
                  <a:cubicBezTo>
                    <a:pt x="797169" y="205970"/>
                    <a:pt x="660541" y="45265"/>
                    <a:pt x="478913" y="8098"/>
                  </a:cubicBezTo>
                  <a:close/>
                  <a:moveTo>
                    <a:pt x="0" y="867510"/>
                  </a:moveTo>
                  <a:lnTo>
                    <a:pt x="0" y="867509"/>
                  </a:lnTo>
                  <a:lnTo>
                    <a:pt x="797168" y="867509"/>
                  </a:lnTo>
                  <a:cubicBezTo>
                    <a:pt x="797168" y="711201"/>
                    <a:pt x="797169" y="554893"/>
                    <a:pt x="797169" y="398585"/>
                  </a:cubicBezTo>
                  <a:lnTo>
                    <a:pt x="797169" y="86751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한쪽 모서리가 둥근 사각형 11"/>
            <p:cNvSpPr/>
            <p:nvPr/>
          </p:nvSpPr>
          <p:spPr>
            <a:xfrm rot="16200000">
              <a:off x="5086425" y="1114875"/>
              <a:ext cx="844152" cy="1964919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3" name="자유형 29"/>
            <p:cNvSpPr/>
            <p:nvPr/>
          </p:nvSpPr>
          <p:spPr>
            <a:xfrm>
              <a:off x="5286380" y="1620941"/>
              <a:ext cx="2071057" cy="1769887"/>
            </a:xfrm>
            <a:custGeom>
              <a:avLst/>
              <a:gdLst>
                <a:gd name="connsiteX0" fmla="*/ 398594 w 1664677"/>
                <a:gd name="connsiteY0" fmla="*/ 0 h 1729159"/>
                <a:gd name="connsiteX1" fmla="*/ 797169 w 1664677"/>
                <a:gd name="connsiteY1" fmla="*/ 0 h 1729159"/>
                <a:gd name="connsiteX2" fmla="*/ 797169 w 1664677"/>
                <a:gd name="connsiteY2" fmla="*/ 2 h 1729159"/>
                <a:gd name="connsiteX3" fmla="*/ 1230923 w 1664677"/>
                <a:gd name="connsiteY3" fmla="*/ 2 h 1729159"/>
                <a:gd name="connsiteX4" fmla="*/ 1664677 w 1664677"/>
                <a:gd name="connsiteY4" fmla="*/ 433756 h 1729159"/>
                <a:gd name="connsiteX5" fmla="*/ 1664677 w 1664677"/>
                <a:gd name="connsiteY5" fmla="*/ 1729159 h 1729159"/>
                <a:gd name="connsiteX6" fmla="*/ 797169 w 1664677"/>
                <a:gd name="connsiteY6" fmla="*/ 1729159 h 1729159"/>
                <a:gd name="connsiteX7" fmla="*/ 797169 w 1664677"/>
                <a:gd name="connsiteY7" fmla="*/ 867509 h 1729159"/>
                <a:gd name="connsiteX8" fmla="*/ 0 w 1664677"/>
                <a:gd name="connsiteY8" fmla="*/ 867509 h 1729159"/>
                <a:gd name="connsiteX9" fmla="*/ 0 w 1664677"/>
                <a:gd name="connsiteY9" fmla="*/ 867508 h 1729159"/>
                <a:gd name="connsiteX10" fmla="*/ 797168 w 1664677"/>
                <a:gd name="connsiteY10" fmla="*/ 867508 h 1729159"/>
                <a:gd name="connsiteX11" fmla="*/ 797169 w 1664677"/>
                <a:gd name="connsiteY11" fmla="*/ 398584 h 1729159"/>
                <a:gd name="connsiteX12" fmla="*/ 478913 w 1664677"/>
                <a:gd name="connsiteY12" fmla="*/ 8097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398594" y="0"/>
                  </a:move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lnTo>
                    <a:pt x="1664677" y="1729159"/>
                  </a:ln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en-US" altLang="ko-KR" sz="1100">
                <a:solidFill>
                  <a:prstClr val="white"/>
                </a:solidFill>
              </a:endParaRPr>
            </a:p>
          </p:txBody>
        </p:sp>
        <p:sp>
          <p:nvSpPr>
            <p:cNvPr id="54" name="한쪽 모서리가 둥근 사각형 16"/>
            <p:cNvSpPr/>
            <p:nvPr/>
          </p:nvSpPr>
          <p:spPr>
            <a:xfrm rot="10800000">
              <a:off x="4015619" y="3386920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33"/>
            <p:cNvSpPr/>
            <p:nvPr/>
          </p:nvSpPr>
          <p:spPr>
            <a:xfrm rot="16200000">
              <a:off x="4047859" y="2487170"/>
              <a:ext cx="1664678" cy="1729160"/>
            </a:xfrm>
            <a:custGeom>
              <a:avLst/>
              <a:gdLst>
                <a:gd name="connsiteX0" fmla="*/ 797169 w 1664678"/>
                <a:gd name="connsiteY0" fmla="*/ 398584 h 1729160"/>
                <a:gd name="connsiteX1" fmla="*/ 797169 w 1664678"/>
                <a:gd name="connsiteY1" fmla="*/ 867509 h 1729160"/>
                <a:gd name="connsiteX2" fmla="*/ 0 w 1664678"/>
                <a:gd name="connsiteY2" fmla="*/ 867509 h 1729160"/>
                <a:gd name="connsiteX3" fmla="*/ 0 w 1664678"/>
                <a:gd name="connsiteY3" fmla="*/ 867508 h 1729160"/>
                <a:gd name="connsiteX4" fmla="*/ 797168 w 1664678"/>
                <a:gd name="connsiteY4" fmla="*/ 867508 h 1729160"/>
                <a:gd name="connsiteX5" fmla="*/ 797169 w 1664678"/>
                <a:gd name="connsiteY5" fmla="*/ 398584 h 1729160"/>
                <a:gd name="connsiteX6" fmla="*/ 797169 w 1664678"/>
                <a:gd name="connsiteY6" fmla="*/ 0 h 1729160"/>
                <a:gd name="connsiteX7" fmla="*/ 797169 w 1664678"/>
                <a:gd name="connsiteY7" fmla="*/ 398584 h 1729160"/>
                <a:gd name="connsiteX8" fmla="*/ 478913 w 1664678"/>
                <a:gd name="connsiteY8" fmla="*/ 8097 h 1729160"/>
                <a:gd name="connsiteX9" fmla="*/ 398594 w 1664678"/>
                <a:gd name="connsiteY9" fmla="*/ 0 h 1729160"/>
                <a:gd name="connsiteX10" fmla="*/ 1664678 w 1664678"/>
                <a:gd name="connsiteY10" fmla="*/ 433757 h 1729160"/>
                <a:gd name="connsiteX11" fmla="*/ 1664678 w 1664678"/>
                <a:gd name="connsiteY11" fmla="*/ 1729160 h 1729160"/>
                <a:gd name="connsiteX12" fmla="*/ 797170 w 1664678"/>
                <a:gd name="connsiteY12" fmla="*/ 1729160 h 1729160"/>
                <a:gd name="connsiteX13" fmla="*/ 797170 w 1664678"/>
                <a:gd name="connsiteY13" fmla="*/ 3 h 1729160"/>
                <a:gd name="connsiteX14" fmla="*/ 1230924 w 1664678"/>
                <a:gd name="connsiteY14" fmla="*/ 3 h 1729160"/>
                <a:gd name="connsiteX15" fmla="*/ 1664678 w 1664678"/>
                <a:gd name="connsiteY15" fmla="*/ 433757 h 172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4678" h="1729160">
                  <a:moveTo>
                    <a:pt x="797169" y="398584"/>
                  </a:move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lose/>
                  <a:moveTo>
                    <a:pt x="797169" y="0"/>
                  </a:moveTo>
                  <a:lnTo>
                    <a:pt x="797169" y="398584"/>
                  </a:ln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close/>
                  <a:moveTo>
                    <a:pt x="1664678" y="433757"/>
                  </a:moveTo>
                  <a:lnTo>
                    <a:pt x="1664678" y="1729160"/>
                  </a:lnTo>
                  <a:lnTo>
                    <a:pt x="797170" y="1729160"/>
                  </a:lnTo>
                  <a:lnTo>
                    <a:pt x="797170" y="3"/>
                  </a:lnTo>
                  <a:lnTo>
                    <a:pt x="1230924" y="3"/>
                  </a:lnTo>
                  <a:cubicBezTo>
                    <a:pt x="1470480" y="3"/>
                    <a:pt x="1664678" y="194201"/>
                    <a:pt x="1664678" y="43375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한쪽 모서리가 둥근 사각형 21"/>
            <p:cNvSpPr/>
            <p:nvPr/>
          </p:nvSpPr>
          <p:spPr>
            <a:xfrm rot="5400000">
              <a:off x="6068503" y="4734632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자유형 34"/>
            <p:cNvSpPr/>
            <p:nvPr/>
          </p:nvSpPr>
          <p:spPr>
            <a:xfrm rot="10800000">
              <a:off x="4731824" y="4190848"/>
              <a:ext cx="2046826" cy="1729159"/>
            </a:xfrm>
            <a:custGeom>
              <a:avLst/>
              <a:gdLst>
                <a:gd name="connsiteX0" fmla="*/ 1664677 w 1664677"/>
                <a:gd name="connsiteY0" fmla="*/ 1729159 h 1729159"/>
                <a:gd name="connsiteX1" fmla="*/ 797169 w 1664677"/>
                <a:gd name="connsiteY1" fmla="*/ 1729159 h 1729159"/>
                <a:gd name="connsiteX2" fmla="*/ 797169 w 1664677"/>
                <a:gd name="connsiteY2" fmla="*/ 867509 h 1729159"/>
                <a:gd name="connsiteX3" fmla="*/ 0 w 1664677"/>
                <a:gd name="connsiteY3" fmla="*/ 867509 h 1729159"/>
                <a:gd name="connsiteX4" fmla="*/ 0 w 1664677"/>
                <a:gd name="connsiteY4" fmla="*/ 867508 h 1729159"/>
                <a:gd name="connsiteX5" fmla="*/ 797168 w 1664677"/>
                <a:gd name="connsiteY5" fmla="*/ 867508 h 1729159"/>
                <a:gd name="connsiteX6" fmla="*/ 797169 w 1664677"/>
                <a:gd name="connsiteY6" fmla="*/ 398584 h 1729159"/>
                <a:gd name="connsiteX7" fmla="*/ 478913 w 1664677"/>
                <a:gd name="connsiteY7" fmla="*/ 8097 h 1729159"/>
                <a:gd name="connsiteX8" fmla="*/ 398594 w 1664677"/>
                <a:gd name="connsiteY8" fmla="*/ 0 h 1729159"/>
                <a:gd name="connsiteX9" fmla="*/ 797169 w 1664677"/>
                <a:gd name="connsiteY9" fmla="*/ 0 h 1729159"/>
                <a:gd name="connsiteX10" fmla="*/ 797169 w 1664677"/>
                <a:gd name="connsiteY10" fmla="*/ 2 h 1729159"/>
                <a:gd name="connsiteX11" fmla="*/ 1230923 w 1664677"/>
                <a:gd name="connsiteY11" fmla="*/ 2 h 1729159"/>
                <a:gd name="connsiteX12" fmla="*/ 1664677 w 1664677"/>
                <a:gd name="connsiteY12" fmla="*/ 433756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1664677" y="1729159"/>
                  </a:move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7B6F1B-6546-4DAC-BD4C-1058A6972D27}"/>
              </a:ext>
            </a:extLst>
          </p:cNvPr>
          <p:cNvSpPr/>
          <p:nvPr/>
        </p:nvSpPr>
        <p:spPr>
          <a:xfrm>
            <a:off x="3188256" y="-15035"/>
            <a:ext cx="8583534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클라우드 기반의 실시간 악성 </a:t>
            </a: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IP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침입 차단 시스템</a:t>
            </a: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CB7DB015-D7E1-4407-A7CA-6226D32E05CE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C24BE0DB-9120-44E6-8FDF-F4C0E4A137DB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70C95A-433D-4E6C-B0C8-9DEE4C07F3C1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결과 및 </a:t>
            </a:r>
            <a:endParaRPr lang="en-US" altLang="ko-KR" b="1" dirty="0">
              <a:solidFill>
                <a:prstClr val="white"/>
              </a:solidFill>
            </a:endParaRPr>
          </a:p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기대효과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A88E8813-CB23-471B-A96C-B9EA67F2B30C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DAD96C-E9C9-4121-9A24-D231BD7766DD}"/>
              </a:ext>
            </a:extLst>
          </p:cNvPr>
          <p:cNvSpPr/>
          <p:nvPr/>
        </p:nvSpPr>
        <p:spPr>
          <a:xfrm>
            <a:off x="7221801" y="2731782"/>
            <a:ext cx="1394425" cy="912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prstClr val="white"/>
                </a:solidFill>
              </a:rPr>
              <a:t>04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white"/>
                </a:solidFill>
              </a:rPr>
              <a:t>결과 및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white"/>
                </a:solidFill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358942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3188256" y="-15035"/>
            <a:ext cx="8583534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클라우드 기반의 실시간 악성 </a:t>
            </a: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IP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침입 차단 시스템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D623E5-A870-4A55-8AD4-71D9BDF04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054" y="1520082"/>
            <a:ext cx="3200400" cy="3133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AA569A-7B76-4D63-BA70-FDAF6380B230}"/>
              </a:ext>
            </a:extLst>
          </p:cNvPr>
          <p:cNvSpPr txBox="1"/>
          <p:nvPr/>
        </p:nvSpPr>
        <p:spPr>
          <a:xfrm>
            <a:off x="4347099" y="4673263"/>
            <a:ext cx="349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실시간 기반의 </a:t>
            </a:r>
            <a:r>
              <a:rPr lang="en-US" altLang="ko-KR" dirty="0"/>
              <a:t>IP </a:t>
            </a:r>
            <a:r>
              <a:rPr lang="ko-KR" altLang="en-US" dirty="0"/>
              <a:t>침입 탐지 및 차단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C62FC1-2E2D-4A34-973D-41E5DC98D89D}"/>
              </a:ext>
            </a:extLst>
          </p:cNvPr>
          <p:cNvSpPr txBox="1"/>
          <p:nvPr/>
        </p:nvSpPr>
        <p:spPr>
          <a:xfrm>
            <a:off x="4504353" y="5285733"/>
            <a:ext cx="3497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Malware</a:t>
            </a:r>
            <a:r>
              <a:rPr lang="en-US" altLang="ko-KR" dirty="0"/>
              <a:t>.com </a:t>
            </a:r>
            <a:r>
              <a:rPr lang="ko-KR" altLang="en-US" dirty="0"/>
              <a:t>사이트에서 제공해주는 보안지표를 통해 신뢰성 있고 신속한 탐지 및 접근제어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ACB7CB-3862-43D7-8522-74CC6374D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601" y="1853702"/>
            <a:ext cx="2982575" cy="2670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0B16A2-D937-496F-89C5-2FC53936295B}"/>
              </a:ext>
            </a:extLst>
          </p:cNvPr>
          <p:cNvSpPr txBox="1"/>
          <p:nvPr/>
        </p:nvSpPr>
        <p:spPr>
          <a:xfrm>
            <a:off x="8200880" y="5339050"/>
            <a:ext cx="3497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클라우드를 통해 신속한 구축 및 알림 설정으로 편리성 증가와 기업 환경의 최적화로 생산성을 높임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FD7551-152C-43D0-AD16-3AEE81D496CF}"/>
              </a:ext>
            </a:extLst>
          </p:cNvPr>
          <p:cNvSpPr txBox="1"/>
          <p:nvPr/>
        </p:nvSpPr>
        <p:spPr>
          <a:xfrm>
            <a:off x="8059978" y="4624624"/>
            <a:ext cx="3807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장소에 구애 받지 않는 클라우드 기반의 서비스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A1B69E-42BB-4686-8CD6-D7119246F5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0" y="1897869"/>
            <a:ext cx="3969987" cy="2455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8F8CA2-F28C-4824-A9FD-8F9119F4DE2E}"/>
              </a:ext>
            </a:extLst>
          </p:cNvPr>
          <p:cNvSpPr txBox="1"/>
          <p:nvPr/>
        </p:nvSpPr>
        <p:spPr>
          <a:xfrm>
            <a:off x="452780" y="4621382"/>
            <a:ext cx="349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합리적인 보안 시스템 구축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14F4B2-880D-44C0-95A1-BCD04FA743C7}"/>
              </a:ext>
            </a:extLst>
          </p:cNvPr>
          <p:cNvSpPr txBox="1"/>
          <p:nvPr/>
        </p:nvSpPr>
        <p:spPr>
          <a:xfrm>
            <a:off x="523494" y="5267713"/>
            <a:ext cx="3894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800" dirty="0"/>
              <a:t>합리적인 요금제 사용을 통해 </a:t>
            </a:r>
          </a:p>
          <a:p>
            <a:pPr>
              <a:defRPr/>
            </a:pPr>
            <a:r>
              <a:rPr lang="ko-KR" altLang="en-US" sz="1800" dirty="0"/>
              <a:t>보안에 취약한 환경들에 낮은 비용으로 보안체계 구축 가능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1C7EF68-1ED5-454C-97B2-2F5A95E654B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87A11BCF-DE1E-4F4F-BEF4-84A85CEC3475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792C23-AD87-4CD7-8049-E4CF425F7884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결과 및 </a:t>
            </a:r>
            <a:endParaRPr lang="en-US" altLang="ko-KR" b="1" dirty="0">
              <a:solidFill>
                <a:prstClr val="white"/>
              </a:solidFill>
            </a:endParaRPr>
          </a:p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기대 효과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37AC54D5-D666-4991-B24A-1802E36B82DF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6" grpId="0"/>
      <p:bldP spid="18" grpId="0"/>
      <p:bldP spid="19" grpId="0"/>
      <p:bldP spid="21" grpId="0"/>
    </p:bld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E9307EE-F7C5-4E31-8E7E-801C70948876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9CCCA83-E8BA-4653-BBA4-38C156127706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E1D825-F933-4DC6-BE6C-B6EFFCBC0C09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en-US" altLang="ko-KR" dirty="0"/>
              <a:t>※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prstClr val="white"/>
                </a:solidFill>
              </a:rPr>
              <a:t>Team work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0B96BA87-017D-464F-9890-097AD5BC43C0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77208" y="228176"/>
            <a:ext cx="6096000" cy="5294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KOJ</a:t>
            </a:r>
            <a:r>
              <a:rPr lang="ko-KR" altLang="en-US"/>
              <a:t> - 전체적인 구현 및 설계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	( Vscode</a:t>
            </a:r>
            <a:r>
              <a:rPr lang="ko-KR" altLang="en-US"/>
              <a:t>와 </a:t>
            </a:r>
            <a:r>
              <a:rPr lang="en-US" altLang="ko-KR"/>
              <a:t>EC2 </a:t>
            </a:r>
            <a:r>
              <a:rPr lang="ko-KR" altLang="en-US"/>
              <a:t>연결</a:t>
            </a:r>
            <a:r>
              <a:rPr lang="en-US" altLang="ko-KR"/>
              <a:t>,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	</a:t>
            </a:r>
            <a:r>
              <a:rPr lang="ko-KR" altLang="en-US"/>
              <a:t>로그에서 </a:t>
            </a:r>
            <a:r>
              <a:rPr lang="en-US" altLang="ko-KR"/>
              <a:t>IP, JSON </a:t>
            </a:r>
            <a:r>
              <a:rPr lang="ko-KR" altLang="en-US"/>
              <a:t>배열</a:t>
            </a:r>
            <a:r>
              <a:rPr lang="en-US" altLang="ko-KR"/>
              <a:t> </a:t>
            </a:r>
            <a:r>
              <a:rPr lang="ko-KR" altLang="en-US"/>
              <a:t>파싱 구현 작업</a:t>
            </a:r>
            <a:r>
              <a:rPr lang="en-US" altLang="ko-KR"/>
              <a:t>,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	Malware API </a:t>
            </a:r>
            <a:r>
              <a:rPr lang="ko-KR" altLang="en-US"/>
              <a:t>연결</a:t>
            </a:r>
            <a:r>
              <a:rPr lang="en-US" altLang="ko-KR"/>
              <a:t>, 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	MySQL </a:t>
            </a:r>
            <a:r>
              <a:rPr lang="ko-KR" altLang="en-US"/>
              <a:t>연동 및 작업</a:t>
            </a:r>
            <a:r>
              <a:rPr lang="en-US" altLang="ko-KR"/>
              <a:t>,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	</a:t>
            </a:r>
            <a:r>
              <a:rPr lang="ko-KR" altLang="en-US"/>
              <a:t>악성 </a:t>
            </a:r>
            <a:r>
              <a:rPr lang="en-US" altLang="ko-KR"/>
              <a:t>IP </a:t>
            </a:r>
            <a:r>
              <a:rPr lang="ko-KR" altLang="en-US"/>
              <a:t>탐지</a:t>
            </a:r>
            <a:r>
              <a:rPr lang="en-US" altLang="ko-KR"/>
              <a:t>, </a:t>
            </a:r>
            <a:r>
              <a:rPr lang="ko-KR" altLang="en-US"/>
              <a:t>분류</a:t>
            </a:r>
            <a:r>
              <a:rPr lang="en-US" altLang="ko-KR"/>
              <a:t>, </a:t>
            </a:r>
            <a:r>
              <a:rPr lang="ko-KR" altLang="en-US"/>
              <a:t>접근제어 구현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	Retrying </a:t>
            </a:r>
            <a:r>
              <a:rPr lang="ko-KR" altLang="en-US"/>
              <a:t>예외처리작업</a:t>
            </a:r>
            <a:r>
              <a:rPr lang="en-US" altLang="ko-KR"/>
              <a:t>,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	Slack </a:t>
            </a:r>
            <a:r>
              <a:rPr lang="ko-KR" altLang="en-US"/>
              <a:t>연동 작업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JSH</a:t>
            </a:r>
            <a:r>
              <a:rPr lang="ko-KR" altLang="en-US"/>
              <a:t> - 전체적인 방향성 제공 및 구현 도움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	(AWS EC2, Malware.com API 활용)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	MySQL </a:t>
            </a:r>
            <a:r>
              <a:rPr lang="ko-KR" altLang="en-US"/>
              <a:t>연동 도움</a:t>
            </a:r>
            <a:r>
              <a:rPr lang="en-US" altLang="ko-KR"/>
              <a:t>,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	</a:t>
            </a:r>
            <a:r>
              <a:rPr lang="ko-KR" altLang="en-US"/>
              <a:t>악성 </a:t>
            </a:r>
            <a:r>
              <a:rPr lang="en-US" altLang="ko-KR"/>
              <a:t>IP </a:t>
            </a:r>
            <a:r>
              <a:rPr lang="ko-KR" altLang="en-US"/>
              <a:t>분류</a:t>
            </a:r>
            <a:r>
              <a:rPr lang="en-US" altLang="ko-KR"/>
              <a:t>, </a:t>
            </a:r>
            <a:r>
              <a:rPr lang="ko-KR" altLang="en-US"/>
              <a:t>접근제어 구현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	</a:t>
            </a:r>
            <a:r>
              <a:rPr lang="ko-KR" altLang="en-US"/>
              <a:t>접근제어 정책 설정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	crontab 스케쥴링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SHE</a:t>
            </a:r>
            <a:r>
              <a:rPr lang="ko-KR" altLang="en-US"/>
              <a:t> </a:t>
            </a:r>
            <a:r>
              <a:rPr lang="en-US" altLang="ko-KR"/>
              <a:t>–</a:t>
            </a:r>
            <a:r>
              <a:rPr lang="ko-KR" altLang="en-US"/>
              <a:t> 접근제어 정책 도움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	</a:t>
            </a:r>
            <a:r>
              <a:rPr lang="ko-KR" altLang="en-US"/>
              <a:t>클라우드 협업 도구 Slack 작업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	Slack 알림 작업 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A35F57-10E0-4BB1-AEE7-9344D55C94EA}"/>
              </a:ext>
            </a:extLst>
          </p:cNvPr>
          <p:cNvSpPr/>
          <p:nvPr/>
        </p:nvSpPr>
        <p:spPr>
          <a:xfrm>
            <a:off x="0" y="5764858"/>
            <a:ext cx="12192000" cy="10212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/>
              <a:t>코로나 시국속에 백신접종 및 개인적인 일들도 많았었지만</a:t>
            </a:r>
            <a:r>
              <a:rPr lang="en-US" altLang="ko-KR" sz="1600" dirty="0"/>
              <a:t>, </a:t>
            </a:r>
            <a:r>
              <a:rPr lang="ko-KR" altLang="en-US" sz="1600" dirty="0"/>
              <a:t>다들 서로 간의 배려와 협업으로 잘 마무리하였습니다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950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ADBADB-DDDC-4A69-A0DA-4B2D62F56EA1}"/>
              </a:ext>
            </a:extLst>
          </p:cNvPr>
          <p:cNvSpPr/>
          <p:nvPr/>
        </p:nvSpPr>
        <p:spPr>
          <a:xfrm>
            <a:off x="3979075" y="2967335"/>
            <a:ext cx="423385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감사합니다</a:t>
            </a:r>
            <a:r>
              <a:rPr lang="en-US" altLang="ko-KR" sz="6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.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00F5ECFE-6FC5-40B9-86FC-4A761FEBAC8A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56664B1-1023-4F6C-A45E-6D627583C56C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733FC2-929F-4821-9EAC-5B30E68F3248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KOJSHE</a:t>
            </a:r>
            <a:r>
              <a:rPr lang="ko-KR" altLang="en-US" b="1" dirty="0">
                <a:solidFill>
                  <a:prstClr val="white"/>
                </a:solidFill>
              </a:rPr>
              <a:t>팀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08A3FEB-C3CE-45C1-AD4B-1592EACB2314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6825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7150286" y="1952450"/>
            <a:ext cx="3886403" cy="3963203"/>
            <a:chOff x="4015618" y="1620941"/>
            <a:chExt cx="4215759" cy="4299067"/>
          </a:xfrm>
        </p:grpSpPr>
        <p:sp>
          <p:nvSpPr>
            <p:cNvPr id="3" name="한쪽 모서리가 둥근 사각형 6"/>
            <p:cNvSpPr/>
            <p:nvPr/>
          </p:nvSpPr>
          <p:spPr>
            <a:xfrm>
              <a:off x="7373635" y="2674988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 32"/>
            <p:cNvSpPr/>
            <p:nvPr/>
          </p:nvSpPr>
          <p:spPr>
            <a:xfrm rot="5400000">
              <a:off x="6534459" y="3358588"/>
              <a:ext cx="1664678" cy="1729159"/>
            </a:xfrm>
            <a:custGeom>
              <a:avLst/>
              <a:gdLst>
                <a:gd name="connsiteX0" fmla="*/ 797170 w 1664678"/>
                <a:gd name="connsiteY0" fmla="*/ 1729159 h 1729159"/>
                <a:gd name="connsiteX1" fmla="*/ 797170 w 1664678"/>
                <a:gd name="connsiteY1" fmla="*/ 2 h 1729159"/>
                <a:gd name="connsiteX2" fmla="*/ 1230924 w 1664678"/>
                <a:gd name="connsiteY2" fmla="*/ 2 h 1729159"/>
                <a:gd name="connsiteX3" fmla="*/ 1664678 w 1664678"/>
                <a:gd name="connsiteY3" fmla="*/ 433756 h 1729159"/>
                <a:gd name="connsiteX4" fmla="*/ 1664678 w 1664678"/>
                <a:gd name="connsiteY4" fmla="*/ 1729159 h 1729159"/>
                <a:gd name="connsiteX5" fmla="*/ 398594 w 1664678"/>
                <a:gd name="connsiteY5" fmla="*/ 0 h 1729159"/>
                <a:gd name="connsiteX6" fmla="*/ 797169 w 1664678"/>
                <a:gd name="connsiteY6" fmla="*/ 0 h 1729159"/>
                <a:gd name="connsiteX7" fmla="*/ 797169 w 1664678"/>
                <a:gd name="connsiteY7" fmla="*/ 398585 h 1729159"/>
                <a:gd name="connsiteX8" fmla="*/ 478913 w 1664678"/>
                <a:gd name="connsiteY8" fmla="*/ 8098 h 1729159"/>
                <a:gd name="connsiteX9" fmla="*/ 0 w 1664678"/>
                <a:gd name="connsiteY9" fmla="*/ 867510 h 1729159"/>
                <a:gd name="connsiteX10" fmla="*/ 0 w 1664678"/>
                <a:gd name="connsiteY10" fmla="*/ 867509 h 1729159"/>
                <a:gd name="connsiteX11" fmla="*/ 797168 w 1664678"/>
                <a:gd name="connsiteY11" fmla="*/ 867509 h 1729159"/>
                <a:gd name="connsiteX12" fmla="*/ 797169 w 1664678"/>
                <a:gd name="connsiteY12" fmla="*/ 398585 h 1729159"/>
                <a:gd name="connsiteX13" fmla="*/ 797169 w 1664678"/>
                <a:gd name="connsiteY13" fmla="*/ 867510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4678" h="1729159">
                  <a:moveTo>
                    <a:pt x="797170" y="1729159"/>
                  </a:moveTo>
                  <a:lnTo>
                    <a:pt x="797170" y="2"/>
                  </a:lnTo>
                  <a:lnTo>
                    <a:pt x="1230924" y="2"/>
                  </a:lnTo>
                  <a:cubicBezTo>
                    <a:pt x="1470480" y="2"/>
                    <a:pt x="1664678" y="194200"/>
                    <a:pt x="1664678" y="433756"/>
                  </a:cubicBezTo>
                  <a:lnTo>
                    <a:pt x="1664678" y="1729159"/>
                  </a:lnTo>
                  <a:close/>
                  <a:moveTo>
                    <a:pt x="398594" y="0"/>
                  </a:moveTo>
                  <a:lnTo>
                    <a:pt x="797169" y="0"/>
                  </a:lnTo>
                  <a:lnTo>
                    <a:pt x="797169" y="398585"/>
                  </a:lnTo>
                  <a:cubicBezTo>
                    <a:pt x="797169" y="205970"/>
                    <a:pt x="660541" y="45265"/>
                    <a:pt x="478913" y="8098"/>
                  </a:cubicBezTo>
                  <a:close/>
                  <a:moveTo>
                    <a:pt x="0" y="867510"/>
                  </a:moveTo>
                  <a:lnTo>
                    <a:pt x="0" y="867509"/>
                  </a:lnTo>
                  <a:lnTo>
                    <a:pt x="797168" y="867509"/>
                  </a:lnTo>
                  <a:cubicBezTo>
                    <a:pt x="797168" y="711201"/>
                    <a:pt x="797169" y="554893"/>
                    <a:pt x="797169" y="398585"/>
                  </a:cubicBezTo>
                  <a:lnTo>
                    <a:pt x="797169" y="86751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한쪽 모서리가 둥근 사각형 11"/>
            <p:cNvSpPr/>
            <p:nvPr/>
          </p:nvSpPr>
          <p:spPr>
            <a:xfrm rot="16200000">
              <a:off x="5086425" y="1114875"/>
              <a:ext cx="844152" cy="1964919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29"/>
            <p:cNvSpPr/>
            <p:nvPr/>
          </p:nvSpPr>
          <p:spPr>
            <a:xfrm>
              <a:off x="5286380" y="1620941"/>
              <a:ext cx="2071057" cy="1769887"/>
            </a:xfrm>
            <a:custGeom>
              <a:avLst/>
              <a:gdLst>
                <a:gd name="connsiteX0" fmla="*/ 398594 w 1664677"/>
                <a:gd name="connsiteY0" fmla="*/ 0 h 1729159"/>
                <a:gd name="connsiteX1" fmla="*/ 797169 w 1664677"/>
                <a:gd name="connsiteY1" fmla="*/ 0 h 1729159"/>
                <a:gd name="connsiteX2" fmla="*/ 797169 w 1664677"/>
                <a:gd name="connsiteY2" fmla="*/ 2 h 1729159"/>
                <a:gd name="connsiteX3" fmla="*/ 1230923 w 1664677"/>
                <a:gd name="connsiteY3" fmla="*/ 2 h 1729159"/>
                <a:gd name="connsiteX4" fmla="*/ 1664677 w 1664677"/>
                <a:gd name="connsiteY4" fmla="*/ 433756 h 1729159"/>
                <a:gd name="connsiteX5" fmla="*/ 1664677 w 1664677"/>
                <a:gd name="connsiteY5" fmla="*/ 1729159 h 1729159"/>
                <a:gd name="connsiteX6" fmla="*/ 797169 w 1664677"/>
                <a:gd name="connsiteY6" fmla="*/ 1729159 h 1729159"/>
                <a:gd name="connsiteX7" fmla="*/ 797169 w 1664677"/>
                <a:gd name="connsiteY7" fmla="*/ 867509 h 1729159"/>
                <a:gd name="connsiteX8" fmla="*/ 0 w 1664677"/>
                <a:gd name="connsiteY8" fmla="*/ 867509 h 1729159"/>
                <a:gd name="connsiteX9" fmla="*/ 0 w 1664677"/>
                <a:gd name="connsiteY9" fmla="*/ 867508 h 1729159"/>
                <a:gd name="connsiteX10" fmla="*/ 797168 w 1664677"/>
                <a:gd name="connsiteY10" fmla="*/ 867508 h 1729159"/>
                <a:gd name="connsiteX11" fmla="*/ 797169 w 1664677"/>
                <a:gd name="connsiteY11" fmla="*/ 398584 h 1729159"/>
                <a:gd name="connsiteX12" fmla="*/ 478913 w 1664677"/>
                <a:gd name="connsiteY12" fmla="*/ 8097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398594" y="0"/>
                  </a:move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lnTo>
                    <a:pt x="1664677" y="1729159"/>
                  </a:ln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en-US" altLang="ko-KR" sz="1100">
                <a:solidFill>
                  <a:prstClr val="white"/>
                </a:solidFill>
              </a:endParaRPr>
            </a:p>
          </p:txBody>
        </p:sp>
        <p:sp>
          <p:nvSpPr>
            <p:cNvPr id="8" name="한쪽 모서리가 둥근 사각형 16"/>
            <p:cNvSpPr/>
            <p:nvPr/>
          </p:nvSpPr>
          <p:spPr>
            <a:xfrm rot="10800000">
              <a:off x="4015619" y="3386920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33"/>
            <p:cNvSpPr/>
            <p:nvPr/>
          </p:nvSpPr>
          <p:spPr>
            <a:xfrm rot="16200000">
              <a:off x="4047859" y="2487170"/>
              <a:ext cx="1664678" cy="1729160"/>
            </a:xfrm>
            <a:custGeom>
              <a:avLst/>
              <a:gdLst>
                <a:gd name="connsiteX0" fmla="*/ 797169 w 1664678"/>
                <a:gd name="connsiteY0" fmla="*/ 398584 h 1729160"/>
                <a:gd name="connsiteX1" fmla="*/ 797169 w 1664678"/>
                <a:gd name="connsiteY1" fmla="*/ 867509 h 1729160"/>
                <a:gd name="connsiteX2" fmla="*/ 0 w 1664678"/>
                <a:gd name="connsiteY2" fmla="*/ 867509 h 1729160"/>
                <a:gd name="connsiteX3" fmla="*/ 0 w 1664678"/>
                <a:gd name="connsiteY3" fmla="*/ 867508 h 1729160"/>
                <a:gd name="connsiteX4" fmla="*/ 797168 w 1664678"/>
                <a:gd name="connsiteY4" fmla="*/ 867508 h 1729160"/>
                <a:gd name="connsiteX5" fmla="*/ 797169 w 1664678"/>
                <a:gd name="connsiteY5" fmla="*/ 398584 h 1729160"/>
                <a:gd name="connsiteX6" fmla="*/ 797169 w 1664678"/>
                <a:gd name="connsiteY6" fmla="*/ 0 h 1729160"/>
                <a:gd name="connsiteX7" fmla="*/ 797169 w 1664678"/>
                <a:gd name="connsiteY7" fmla="*/ 398584 h 1729160"/>
                <a:gd name="connsiteX8" fmla="*/ 478913 w 1664678"/>
                <a:gd name="connsiteY8" fmla="*/ 8097 h 1729160"/>
                <a:gd name="connsiteX9" fmla="*/ 398594 w 1664678"/>
                <a:gd name="connsiteY9" fmla="*/ 0 h 1729160"/>
                <a:gd name="connsiteX10" fmla="*/ 1664678 w 1664678"/>
                <a:gd name="connsiteY10" fmla="*/ 433757 h 1729160"/>
                <a:gd name="connsiteX11" fmla="*/ 1664678 w 1664678"/>
                <a:gd name="connsiteY11" fmla="*/ 1729160 h 1729160"/>
                <a:gd name="connsiteX12" fmla="*/ 797170 w 1664678"/>
                <a:gd name="connsiteY12" fmla="*/ 1729160 h 1729160"/>
                <a:gd name="connsiteX13" fmla="*/ 797170 w 1664678"/>
                <a:gd name="connsiteY13" fmla="*/ 3 h 1729160"/>
                <a:gd name="connsiteX14" fmla="*/ 1230924 w 1664678"/>
                <a:gd name="connsiteY14" fmla="*/ 3 h 1729160"/>
                <a:gd name="connsiteX15" fmla="*/ 1664678 w 1664678"/>
                <a:gd name="connsiteY15" fmla="*/ 433757 h 172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4678" h="1729160">
                  <a:moveTo>
                    <a:pt x="797169" y="398584"/>
                  </a:move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lose/>
                  <a:moveTo>
                    <a:pt x="797169" y="0"/>
                  </a:moveTo>
                  <a:lnTo>
                    <a:pt x="797169" y="398584"/>
                  </a:ln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close/>
                  <a:moveTo>
                    <a:pt x="1664678" y="433757"/>
                  </a:moveTo>
                  <a:lnTo>
                    <a:pt x="1664678" y="1729160"/>
                  </a:lnTo>
                  <a:lnTo>
                    <a:pt x="797170" y="1729160"/>
                  </a:lnTo>
                  <a:lnTo>
                    <a:pt x="797170" y="3"/>
                  </a:lnTo>
                  <a:lnTo>
                    <a:pt x="1230924" y="3"/>
                  </a:lnTo>
                  <a:cubicBezTo>
                    <a:pt x="1470480" y="3"/>
                    <a:pt x="1664678" y="194201"/>
                    <a:pt x="1664678" y="43375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한쪽 모서리가 둥근 사각형 21"/>
            <p:cNvSpPr/>
            <p:nvPr/>
          </p:nvSpPr>
          <p:spPr>
            <a:xfrm rot="5400000">
              <a:off x="6068503" y="4734632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34"/>
            <p:cNvSpPr/>
            <p:nvPr/>
          </p:nvSpPr>
          <p:spPr>
            <a:xfrm rot="10800000">
              <a:off x="4873362" y="4190849"/>
              <a:ext cx="1664677" cy="1729159"/>
            </a:xfrm>
            <a:custGeom>
              <a:avLst/>
              <a:gdLst>
                <a:gd name="connsiteX0" fmla="*/ 1664677 w 1664677"/>
                <a:gd name="connsiteY0" fmla="*/ 1729159 h 1729159"/>
                <a:gd name="connsiteX1" fmla="*/ 797169 w 1664677"/>
                <a:gd name="connsiteY1" fmla="*/ 1729159 h 1729159"/>
                <a:gd name="connsiteX2" fmla="*/ 797169 w 1664677"/>
                <a:gd name="connsiteY2" fmla="*/ 867509 h 1729159"/>
                <a:gd name="connsiteX3" fmla="*/ 0 w 1664677"/>
                <a:gd name="connsiteY3" fmla="*/ 867509 h 1729159"/>
                <a:gd name="connsiteX4" fmla="*/ 0 w 1664677"/>
                <a:gd name="connsiteY4" fmla="*/ 867508 h 1729159"/>
                <a:gd name="connsiteX5" fmla="*/ 797168 w 1664677"/>
                <a:gd name="connsiteY5" fmla="*/ 867508 h 1729159"/>
                <a:gd name="connsiteX6" fmla="*/ 797169 w 1664677"/>
                <a:gd name="connsiteY6" fmla="*/ 398584 h 1729159"/>
                <a:gd name="connsiteX7" fmla="*/ 478913 w 1664677"/>
                <a:gd name="connsiteY7" fmla="*/ 8097 h 1729159"/>
                <a:gd name="connsiteX8" fmla="*/ 398594 w 1664677"/>
                <a:gd name="connsiteY8" fmla="*/ 0 h 1729159"/>
                <a:gd name="connsiteX9" fmla="*/ 797169 w 1664677"/>
                <a:gd name="connsiteY9" fmla="*/ 0 h 1729159"/>
                <a:gd name="connsiteX10" fmla="*/ 797169 w 1664677"/>
                <a:gd name="connsiteY10" fmla="*/ 2 h 1729159"/>
                <a:gd name="connsiteX11" fmla="*/ 1230923 w 1664677"/>
                <a:gd name="connsiteY11" fmla="*/ 2 h 1729159"/>
                <a:gd name="connsiteX12" fmla="*/ 1664677 w 1664677"/>
                <a:gd name="connsiteY12" fmla="*/ 433756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1664677" y="1729159"/>
                  </a:move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441058" y="2409422"/>
              <a:ext cx="853713" cy="8513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500" b="1" dirty="0">
                  <a:solidFill>
                    <a:prstClr val="white"/>
                  </a:solidFill>
                </a:rPr>
                <a:t>01    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개발 동기</a:t>
              </a:r>
              <a:endParaRPr lang="en-US" altLang="ko-KR" sz="15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994518" y="1694019"/>
            <a:ext cx="2531000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01.</a:t>
            </a: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개발 동기</a:t>
            </a:r>
            <a:endParaRPr lang="ko-KR" altLang="en-US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C1A02-423F-4D2A-8E5E-84C04BE73C7D}"/>
              </a:ext>
            </a:extLst>
          </p:cNvPr>
          <p:cNvSpPr/>
          <p:nvPr/>
        </p:nvSpPr>
        <p:spPr>
          <a:xfrm>
            <a:off x="931319" y="3140064"/>
            <a:ext cx="5913363" cy="281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사이버 위협에 대응하기 위해서 비교적 </a:t>
            </a:r>
            <a:r>
              <a:rPr lang="ko-KR" altLang="en-US" sz="1500" b="1">
                <a:solidFill>
                  <a:prstClr val="black">
                    <a:lumMod val="75000"/>
                    <a:lumOff val="25000"/>
                  </a:prstClr>
                </a:solidFill>
              </a:rPr>
              <a:t>기존의 보안체계가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잘 이루어진 대기업과는 달리 중소기업이나 규모가 작은 기관에는 여전히 보안에 사용되는 비용이 적어 해킹 시도로부터 위협을 받고 있을 뿐만 아니라 주요 정보기관을 거쳐 악성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IP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 악성 행위에 관련된 정보를 제공받는 시간적인 측면도 보완하고자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조금 더 비용적인 측면에서도 효율적이고 합리적인 클라우드 기반의 실시간 악성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IP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침입 차단 시스템을 제안한다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86F66A-8AFA-45D4-AE15-D0B2AD2D5907}"/>
              </a:ext>
            </a:extLst>
          </p:cNvPr>
          <p:cNvSpPr/>
          <p:nvPr/>
        </p:nvSpPr>
        <p:spPr>
          <a:xfrm>
            <a:off x="3188256" y="-15035"/>
            <a:ext cx="8583534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클라우드 기반의 실시간 악성 </a:t>
            </a: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IP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침입 차단 시스템</a:t>
            </a: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DF68FB3E-4B49-4826-AA0C-953473111082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A2F6F471-2F93-4203-B394-31E7D5BF9D2E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149E83-D584-4C3D-986E-1DDB8D8F0291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개발 동기</a:t>
            </a: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BE41BD30-8E49-45D1-9DBE-7354D48E41CF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FBD3CCA7-C75F-40BF-A74D-8E0A3AD9E8FF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3EECA7F7-641B-4FE8-8823-E504602E10BC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758998-AEE5-4216-AF2B-CFD3AB7FD6AD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개발 동기</a:t>
            </a:r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164208D7-4FB7-4586-A4A4-5871AE8E3705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DF4D8CA-0E0B-4DB9-AB32-FF0BAD423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780" y="906161"/>
            <a:ext cx="8381796" cy="1930812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697F40A-3BA1-4DF4-BBB6-8D700E86938F}"/>
              </a:ext>
            </a:extLst>
          </p:cNvPr>
          <p:cNvCxnSpPr>
            <a:cxnSpLocks/>
          </p:cNvCxnSpPr>
          <p:nvPr/>
        </p:nvCxnSpPr>
        <p:spPr>
          <a:xfrm>
            <a:off x="2343653" y="1725862"/>
            <a:ext cx="223722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4A386CF-9745-4A00-87A6-2C0AC20DB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8" y="1990745"/>
            <a:ext cx="9623394" cy="194635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FD0E468-701A-45AA-A5BB-F13972F50CDB}"/>
              </a:ext>
            </a:extLst>
          </p:cNvPr>
          <p:cNvCxnSpPr>
            <a:cxnSpLocks/>
          </p:cNvCxnSpPr>
          <p:nvPr/>
        </p:nvCxnSpPr>
        <p:spPr>
          <a:xfrm flipV="1">
            <a:off x="1110343" y="2823120"/>
            <a:ext cx="2295110" cy="1553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6E5E0CD-3523-4B53-B1EE-9805681F4F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9633" y="3309205"/>
            <a:ext cx="9656089" cy="2004492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0A57F9E-A051-41D0-8035-E9F9B9205063}"/>
              </a:ext>
            </a:extLst>
          </p:cNvPr>
          <p:cNvCxnSpPr>
            <a:cxnSpLocks/>
          </p:cNvCxnSpPr>
          <p:nvPr/>
        </p:nvCxnSpPr>
        <p:spPr>
          <a:xfrm>
            <a:off x="2184718" y="4290149"/>
            <a:ext cx="275207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F072A257-5B9C-4491-AB28-D7F5F87A7D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9760" y="4409328"/>
            <a:ext cx="10157481" cy="1946349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F908CC40-A3D1-4925-BFEA-006C9C283DBB}"/>
              </a:ext>
            </a:extLst>
          </p:cNvPr>
          <p:cNvSpPr/>
          <p:nvPr/>
        </p:nvSpPr>
        <p:spPr>
          <a:xfrm>
            <a:off x="2343653" y="4622340"/>
            <a:ext cx="1593422" cy="375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7150286" y="1952450"/>
            <a:ext cx="3886403" cy="3963202"/>
            <a:chOff x="4015618" y="1620941"/>
            <a:chExt cx="4215759" cy="4299066"/>
          </a:xfrm>
        </p:grpSpPr>
        <p:sp>
          <p:nvSpPr>
            <p:cNvPr id="3" name="한쪽 모서리가 둥근 사각형 6"/>
            <p:cNvSpPr/>
            <p:nvPr/>
          </p:nvSpPr>
          <p:spPr>
            <a:xfrm>
              <a:off x="7373635" y="2674988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 32"/>
            <p:cNvSpPr/>
            <p:nvPr/>
          </p:nvSpPr>
          <p:spPr>
            <a:xfrm rot="5400000">
              <a:off x="6258460" y="3082590"/>
              <a:ext cx="2004366" cy="1941465"/>
            </a:xfrm>
            <a:custGeom>
              <a:avLst/>
              <a:gdLst>
                <a:gd name="connsiteX0" fmla="*/ 797170 w 1664678"/>
                <a:gd name="connsiteY0" fmla="*/ 1729159 h 1729159"/>
                <a:gd name="connsiteX1" fmla="*/ 797170 w 1664678"/>
                <a:gd name="connsiteY1" fmla="*/ 2 h 1729159"/>
                <a:gd name="connsiteX2" fmla="*/ 1230924 w 1664678"/>
                <a:gd name="connsiteY2" fmla="*/ 2 h 1729159"/>
                <a:gd name="connsiteX3" fmla="*/ 1664678 w 1664678"/>
                <a:gd name="connsiteY3" fmla="*/ 433756 h 1729159"/>
                <a:gd name="connsiteX4" fmla="*/ 1664678 w 1664678"/>
                <a:gd name="connsiteY4" fmla="*/ 1729159 h 1729159"/>
                <a:gd name="connsiteX5" fmla="*/ 398594 w 1664678"/>
                <a:gd name="connsiteY5" fmla="*/ 0 h 1729159"/>
                <a:gd name="connsiteX6" fmla="*/ 797169 w 1664678"/>
                <a:gd name="connsiteY6" fmla="*/ 0 h 1729159"/>
                <a:gd name="connsiteX7" fmla="*/ 797169 w 1664678"/>
                <a:gd name="connsiteY7" fmla="*/ 398585 h 1729159"/>
                <a:gd name="connsiteX8" fmla="*/ 478913 w 1664678"/>
                <a:gd name="connsiteY8" fmla="*/ 8098 h 1729159"/>
                <a:gd name="connsiteX9" fmla="*/ 0 w 1664678"/>
                <a:gd name="connsiteY9" fmla="*/ 867510 h 1729159"/>
                <a:gd name="connsiteX10" fmla="*/ 0 w 1664678"/>
                <a:gd name="connsiteY10" fmla="*/ 867509 h 1729159"/>
                <a:gd name="connsiteX11" fmla="*/ 797168 w 1664678"/>
                <a:gd name="connsiteY11" fmla="*/ 867509 h 1729159"/>
                <a:gd name="connsiteX12" fmla="*/ 797169 w 1664678"/>
                <a:gd name="connsiteY12" fmla="*/ 398585 h 1729159"/>
                <a:gd name="connsiteX13" fmla="*/ 797169 w 1664678"/>
                <a:gd name="connsiteY13" fmla="*/ 867510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4678" h="1729159">
                  <a:moveTo>
                    <a:pt x="797170" y="1729159"/>
                  </a:moveTo>
                  <a:lnTo>
                    <a:pt x="797170" y="2"/>
                  </a:lnTo>
                  <a:lnTo>
                    <a:pt x="1230924" y="2"/>
                  </a:lnTo>
                  <a:cubicBezTo>
                    <a:pt x="1470480" y="2"/>
                    <a:pt x="1664678" y="194200"/>
                    <a:pt x="1664678" y="433756"/>
                  </a:cubicBezTo>
                  <a:lnTo>
                    <a:pt x="1664678" y="1729159"/>
                  </a:lnTo>
                  <a:close/>
                  <a:moveTo>
                    <a:pt x="398594" y="0"/>
                  </a:moveTo>
                  <a:lnTo>
                    <a:pt x="797169" y="0"/>
                  </a:lnTo>
                  <a:lnTo>
                    <a:pt x="797169" y="398585"/>
                  </a:lnTo>
                  <a:cubicBezTo>
                    <a:pt x="797169" y="205970"/>
                    <a:pt x="660541" y="45265"/>
                    <a:pt x="478913" y="8098"/>
                  </a:cubicBezTo>
                  <a:close/>
                  <a:moveTo>
                    <a:pt x="0" y="867510"/>
                  </a:moveTo>
                  <a:lnTo>
                    <a:pt x="0" y="867509"/>
                  </a:lnTo>
                  <a:lnTo>
                    <a:pt x="797168" y="867509"/>
                  </a:lnTo>
                  <a:cubicBezTo>
                    <a:pt x="797168" y="711201"/>
                    <a:pt x="797169" y="554893"/>
                    <a:pt x="797169" y="398585"/>
                  </a:cubicBezTo>
                  <a:lnTo>
                    <a:pt x="797169" y="86751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한쪽 모서리가 둥근 사각형 11"/>
            <p:cNvSpPr/>
            <p:nvPr/>
          </p:nvSpPr>
          <p:spPr>
            <a:xfrm rot="16200000">
              <a:off x="5086425" y="1114875"/>
              <a:ext cx="844152" cy="1964919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29"/>
            <p:cNvSpPr/>
            <p:nvPr/>
          </p:nvSpPr>
          <p:spPr>
            <a:xfrm>
              <a:off x="5286380" y="1620941"/>
              <a:ext cx="2071057" cy="1769887"/>
            </a:xfrm>
            <a:custGeom>
              <a:avLst/>
              <a:gdLst>
                <a:gd name="connsiteX0" fmla="*/ 398594 w 1664677"/>
                <a:gd name="connsiteY0" fmla="*/ 0 h 1729159"/>
                <a:gd name="connsiteX1" fmla="*/ 797169 w 1664677"/>
                <a:gd name="connsiteY1" fmla="*/ 0 h 1729159"/>
                <a:gd name="connsiteX2" fmla="*/ 797169 w 1664677"/>
                <a:gd name="connsiteY2" fmla="*/ 2 h 1729159"/>
                <a:gd name="connsiteX3" fmla="*/ 1230923 w 1664677"/>
                <a:gd name="connsiteY3" fmla="*/ 2 h 1729159"/>
                <a:gd name="connsiteX4" fmla="*/ 1664677 w 1664677"/>
                <a:gd name="connsiteY4" fmla="*/ 433756 h 1729159"/>
                <a:gd name="connsiteX5" fmla="*/ 1664677 w 1664677"/>
                <a:gd name="connsiteY5" fmla="*/ 1729159 h 1729159"/>
                <a:gd name="connsiteX6" fmla="*/ 797169 w 1664677"/>
                <a:gd name="connsiteY6" fmla="*/ 1729159 h 1729159"/>
                <a:gd name="connsiteX7" fmla="*/ 797169 w 1664677"/>
                <a:gd name="connsiteY7" fmla="*/ 867509 h 1729159"/>
                <a:gd name="connsiteX8" fmla="*/ 0 w 1664677"/>
                <a:gd name="connsiteY8" fmla="*/ 867509 h 1729159"/>
                <a:gd name="connsiteX9" fmla="*/ 0 w 1664677"/>
                <a:gd name="connsiteY9" fmla="*/ 867508 h 1729159"/>
                <a:gd name="connsiteX10" fmla="*/ 797168 w 1664677"/>
                <a:gd name="connsiteY10" fmla="*/ 867508 h 1729159"/>
                <a:gd name="connsiteX11" fmla="*/ 797169 w 1664677"/>
                <a:gd name="connsiteY11" fmla="*/ 398584 h 1729159"/>
                <a:gd name="connsiteX12" fmla="*/ 478913 w 1664677"/>
                <a:gd name="connsiteY12" fmla="*/ 8097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398594" y="0"/>
                  </a:move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lnTo>
                    <a:pt x="1664677" y="1729159"/>
                  </a:ln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en-US" altLang="ko-KR" sz="1100">
                <a:solidFill>
                  <a:prstClr val="white"/>
                </a:solidFill>
              </a:endParaRPr>
            </a:p>
          </p:txBody>
        </p:sp>
        <p:sp>
          <p:nvSpPr>
            <p:cNvPr id="8" name="한쪽 모서리가 둥근 사각형 16"/>
            <p:cNvSpPr/>
            <p:nvPr/>
          </p:nvSpPr>
          <p:spPr>
            <a:xfrm rot="10800000">
              <a:off x="4015619" y="3386920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33"/>
            <p:cNvSpPr/>
            <p:nvPr/>
          </p:nvSpPr>
          <p:spPr>
            <a:xfrm rot="16200000">
              <a:off x="4047859" y="2487170"/>
              <a:ext cx="1664678" cy="1729160"/>
            </a:xfrm>
            <a:custGeom>
              <a:avLst/>
              <a:gdLst>
                <a:gd name="connsiteX0" fmla="*/ 797169 w 1664678"/>
                <a:gd name="connsiteY0" fmla="*/ 398584 h 1729160"/>
                <a:gd name="connsiteX1" fmla="*/ 797169 w 1664678"/>
                <a:gd name="connsiteY1" fmla="*/ 867509 h 1729160"/>
                <a:gd name="connsiteX2" fmla="*/ 0 w 1664678"/>
                <a:gd name="connsiteY2" fmla="*/ 867509 h 1729160"/>
                <a:gd name="connsiteX3" fmla="*/ 0 w 1664678"/>
                <a:gd name="connsiteY3" fmla="*/ 867508 h 1729160"/>
                <a:gd name="connsiteX4" fmla="*/ 797168 w 1664678"/>
                <a:gd name="connsiteY4" fmla="*/ 867508 h 1729160"/>
                <a:gd name="connsiteX5" fmla="*/ 797169 w 1664678"/>
                <a:gd name="connsiteY5" fmla="*/ 398584 h 1729160"/>
                <a:gd name="connsiteX6" fmla="*/ 797169 w 1664678"/>
                <a:gd name="connsiteY6" fmla="*/ 0 h 1729160"/>
                <a:gd name="connsiteX7" fmla="*/ 797169 w 1664678"/>
                <a:gd name="connsiteY7" fmla="*/ 398584 h 1729160"/>
                <a:gd name="connsiteX8" fmla="*/ 478913 w 1664678"/>
                <a:gd name="connsiteY8" fmla="*/ 8097 h 1729160"/>
                <a:gd name="connsiteX9" fmla="*/ 398594 w 1664678"/>
                <a:gd name="connsiteY9" fmla="*/ 0 h 1729160"/>
                <a:gd name="connsiteX10" fmla="*/ 1664678 w 1664678"/>
                <a:gd name="connsiteY10" fmla="*/ 433757 h 1729160"/>
                <a:gd name="connsiteX11" fmla="*/ 1664678 w 1664678"/>
                <a:gd name="connsiteY11" fmla="*/ 1729160 h 1729160"/>
                <a:gd name="connsiteX12" fmla="*/ 797170 w 1664678"/>
                <a:gd name="connsiteY12" fmla="*/ 1729160 h 1729160"/>
                <a:gd name="connsiteX13" fmla="*/ 797170 w 1664678"/>
                <a:gd name="connsiteY13" fmla="*/ 3 h 1729160"/>
                <a:gd name="connsiteX14" fmla="*/ 1230924 w 1664678"/>
                <a:gd name="connsiteY14" fmla="*/ 3 h 1729160"/>
                <a:gd name="connsiteX15" fmla="*/ 1664678 w 1664678"/>
                <a:gd name="connsiteY15" fmla="*/ 433757 h 172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4678" h="1729160">
                  <a:moveTo>
                    <a:pt x="797169" y="398584"/>
                  </a:move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lose/>
                  <a:moveTo>
                    <a:pt x="797169" y="0"/>
                  </a:moveTo>
                  <a:lnTo>
                    <a:pt x="797169" y="398584"/>
                  </a:ln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close/>
                  <a:moveTo>
                    <a:pt x="1664678" y="433757"/>
                  </a:moveTo>
                  <a:lnTo>
                    <a:pt x="1664678" y="1729160"/>
                  </a:lnTo>
                  <a:lnTo>
                    <a:pt x="797170" y="1729160"/>
                  </a:lnTo>
                  <a:lnTo>
                    <a:pt x="797170" y="3"/>
                  </a:lnTo>
                  <a:lnTo>
                    <a:pt x="1230924" y="3"/>
                  </a:lnTo>
                  <a:cubicBezTo>
                    <a:pt x="1470480" y="3"/>
                    <a:pt x="1664678" y="194201"/>
                    <a:pt x="1664678" y="43375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한쪽 모서리가 둥근 사각형 21"/>
            <p:cNvSpPr/>
            <p:nvPr/>
          </p:nvSpPr>
          <p:spPr>
            <a:xfrm rot="5400000">
              <a:off x="6068503" y="4734632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34"/>
            <p:cNvSpPr/>
            <p:nvPr/>
          </p:nvSpPr>
          <p:spPr>
            <a:xfrm rot="10800000">
              <a:off x="4873362" y="4190849"/>
              <a:ext cx="1664677" cy="1729159"/>
            </a:xfrm>
            <a:custGeom>
              <a:avLst/>
              <a:gdLst>
                <a:gd name="connsiteX0" fmla="*/ 1664677 w 1664677"/>
                <a:gd name="connsiteY0" fmla="*/ 1729159 h 1729159"/>
                <a:gd name="connsiteX1" fmla="*/ 797169 w 1664677"/>
                <a:gd name="connsiteY1" fmla="*/ 1729159 h 1729159"/>
                <a:gd name="connsiteX2" fmla="*/ 797169 w 1664677"/>
                <a:gd name="connsiteY2" fmla="*/ 867509 h 1729159"/>
                <a:gd name="connsiteX3" fmla="*/ 0 w 1664677"/>
                <a:gd name="connsiteY3" fmla="*/ 867509 h 1729159"/>
                <a:gd name="connsiteX4" fmla="*/ 0 w 1664677"/>
                <a:gd name="connsiteY4" fmla="*/ 867508 h 1729159"/>
                <a:gd name="connsiteX5" fmla="*/ 797168 w 1664677"/>
                <a:gd name="connsiteY5" fmla="*/ 867508 h 1729159"/>
                <a:gd name="connsiteX6" fmla="*/ 797169 w 1664677"/>
                <a:gd name="connsiteY6" fmla="*/ 398584 h 1729159"/>
                <a:gd name="connsiteX7" fmla="*/ 478913 w 1664677"/>
                <a:gd name="connsiteY7" fmla="*/ 8097 h 1729159"/>
                <a:gd name="connsiteX8" fmla="*/ 398594 w 1664677"/>
                <a:gd name="connsiteY8" fmla="*/ 0 h 1729159"/>
                <a:gd name="connsiteX9" fmla="*/ 797169 w 1664677"/>
                <a:gd name="connsiteY9" fmla="*/ 0 h 1729159"/>
                <a:gd name="connsiteX10" fmla="*/ 797169 w 1664677"/>
                <a:gd name="connsiteY10" fmla="*/ 2 h 1729159"/>
                <a:gd name="connsiteX11" fmla="*/ 1230923 w 1664677"/>
                <a:gd name="connsiteY11" fmla="*/ 2 h 1729159"/>
                <a:gd name="connsiteX12" fmla="*/ 1664677 w 1664677"/>
                <a:gd name="connsiteY12" fmla="*/ 433756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1664677" y="1729159"/>
                  </a:move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994518" y="1694019"/>
            <a:ext cx="2531000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02.</a:t>
            </a: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설계</a:t>
            </a:r>
            <a:endParaRPr lang="ko-KR" altLang="en-US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직사각형 13"/>
          <p:cNvSpPr/>
          <p:nvPr/>
        </p:nvSpPr>
        <p:spPr>
          <a:xfrm>
            <a:off x="9744087" y="4161840"/>
            <a:ext cx="569387" cy="9017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200" b="1" dirty="0">
                <a:solidFill>
                  <a:prstClr val="white"/>
                </a:solidFill>
              </a:rPr>
              <a:t>02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white"/>
                </a:solidFill>
              </a:rPr>
              <a:t>설계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86016E-8673-4C22-89A0-CB984CE93C00}"/>
              </a:ext>
            </a:extLst>
          </p:cNvPr>
          <p:cNvSpPr/>
          <p:nvPr/>
        </p:nvSpPr>
        <p:spPr>
          <a:xfrm>
            <a:off x="3188256" y="-15035"/>
            <a:ext cx="8583534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클라우드 기반의 실시간 악성 </a:t>
            </a: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IP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침입 차단 시스템</a:t>
            </a: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DC67CBB7-4141-4D51-96CD-FA9E25E32C4F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57FEE23-190B-482B-8D7D-B63CFC2FB346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F115D3-B250-47E9-963A-17BDD26826A9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설계</a:t>
            </a:r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E554C985-DEDF-4E67-BE43-BE34913FA40F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E285B8-4FF6-4181-891D-742A61549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767" y="1327082"/>
            <a:ext cx="3408175" cy="92333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4952" y="1386349"/>
            <a:ext cx="1133071" cy="113307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26344" y="4575966"/>
            <a:ext cx="937886" cy="93788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37142" y="1553882"/>
            <a:ext cx="1379951" cy="1379951"/>
          </a:xfrm>
          <a:prstGeom prst="rect">
            <a:avLst/>
          </a:prstGeom>
        </p:spPr>
      </p:pic>
      <p:cxnSp>
        <p:nvCxnSpPr>
          <p:cNvPr id="34" name="직선 화살표 연결선 33"/>
          <p:cNvCxnSpPr>
            <a:cxnSpLocks/>
            <a:stCxn id="33" idx="3"/>
          </p:cNvCxnSpPr>
          <p:nvPr/>
        </p:nvCxnSpPr>
        <p:spPr>
          <a:xfrm flipV="1">
            <a:off x="3017093" y="2234858"/>
            <a:ext cx="1167199" cy="900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700694" y="1631654"/>
            <a:ext cx="1481510" cy="148151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20250" y="2786728"/>
            <a:ext cx="2792261" cy="642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/>
              <a:t>01.</a:t>
            </a:r>
            <a:r>
              <a:rPr lang="ko-KR" altLang="en-US" dirty="0"/>
              <a:t> 사용자가 웹 서버에 접속</a:t>
            </a:r>
            <a:endParaRPr lang="en-US" alt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4239550" y="2790772"/>
            <a:ext cx="2778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/>
              <a:t>02.</a:t>
            </a:r>
            <a:r>
              <a:rPr lang="ko-KR" altLang="en-US" dirty="0"/>
              <a:t> 웹 서버에 들어온 </a:t>
            </a:r>
          </a:p>
          <a:p>
            <a:pPr algn="ctr">
              <a:defRPr/>
            </a:pPr>
            <a:r>
              <a:rPr lang="ko-KR" altLang="en-US" dirty="0"/>
              <a:t>사용자의 </a:t>
            </a:r>
            <a:r>
              <a:rPr lang="en-US" altLang="ko-KR" dirty="0"/>
              <a:t>IP</a:t>
            </a:r>
            <a:r>
              <a:rPr lang="ko-KR" altLang="en-US" dirty="0"/>
              <a:t>를 확인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rot="16200000" flipH="1">
            <a:off x="8590450" y="4072112"/>
            <a:ext cx="786610" cy="6566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236129" y="2752525"/>
            <a:ext cx="2792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/>
              <a:t>03.</a:t>
            </a:r>
            <a:r>
              <a:rPr lang="ko-KR" altLang="en-US" dirty="0"/>
              <a:t> 사용자 </a:t>
            </a:r>
            <a:r>
              <a:rPr lang="en-US" altLang="ko-KR" dirty="0"/>
              <a:t>IP</a:t>
            </a:r>
            <a:r>
              <a:rPr lang="ko-KR" altLang="en-US" dirty="0"/>
              <a:t>에 대하여 </a:t>
            </a:r>
            <a:r>
              <a:rPr lang="en-US" altLang="ko-KR" dirty="0"/>
              <a:t>malware.com API</a:t>
            </a:r>
            <a:r>
              <a:rPr lang="ko-KR" altLang="en-US" dirty="0"/>
              <a:t>를 연동하여 탐지과정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883324" y="4689948"/>
            <a:ext cx="760774" cy="76077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4184292" y="1034334"/>
            <a:ext cx="7016303" cy="5674753"/>
          </a:xfrm>
          <a:prstGeom prst="rect">
            <a:avLst/>
          </a:prstGeom>
          <a:noFill/>
          <a:ln w="508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092249" y="3940615"/>
            <a:ext cx="1397632" cy="1341458"/>
          </a:xfrm>
          <a:prstGeom prst="rect">
            <a:avLst/>
          </a:prstGeom>
        </p:spPr>
      </p:pic>
      <p:cxnSp>
        <p:nvCxnSpPr>
          <p:cNvPr id="46" name="직선 화살표 연결선 45"/>
          <p:cNvCxnSpPr/>
          <p:nvPr/>
        </p:nvCxnSpPr>
        <p:spPr>
          <a:xfrm flipV="1">
            <a:off x="7149116" y="3086905"/>
            <a:ext cx="751268" cy="13415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rot="16200000" flipH="1">
            <a:off x="9869750" y="4103774"/>
            <a:ext cx="786610" cy="6566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rot="10800000" flipV="1">
            <a:off x="7229609" y="4978490"/>
            <a:ext cx="764683" cy="13415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430958" y="5440453"/>
            <a:ext cx="2792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/>
              <a:t>04.</a:t>
            </a:r>
            <a:r>
              <a:rPr lang="ko-KR" altLang="en-US" dirty="0"/>
              <a:t> </a:t>
            </a:r>
            <a:r>
              <a:rPr lang="en-US" altLang="ko-KR" dirty="0"/>
              <a:t>MySQL</a:t>
            </a:r>
            <a:r>
              <a:rPr lang="ko-KR" altLang="en-US" dirty="0"/>
              <a:t>을 통해서 </a:t>
            </a:r>
            <a:r>
              <a:rPr lang="en-US" altLang="ko-KR" dirty="0"/>
              <a:t>DB</a:t>
            </a:r>
            <a:r>
              <a:rPr lang="ko-KR" altLang="en-US" dirty="0"/>
              <a:t>에 쌓인 악성 </a:t>
            </a:r>
            <a:r>
              <a:rPr lang="en-US" altLang="ko-KR" dirty="0"/>
              <a:t>IP</a:t>
            </a:r>
            <a:r>
              <a:rPr lang="ko-KR" altLang="en-US" dirty="0"/>
              <a:t>접근 제어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450420" y="5635849"/>
            <a:ext cx="1193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 악성 </a:t>
            </a:r>
            <a:r>
              <a:rPr lang="en-US" altLang="ko-KR" dirty="0"/>
              <a:t>IP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818800" y="5622835"/>
            <a:ext cx="1046409" cy="366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정상 </a:t>
            </a:r>
            <a:r>
              <a:rPr lang="en-US" altLang="ko-KR"/>
              <a:t>IP</a:t>
            </a:r>
          </a:p>
        </p:txBody>
      </p:sp>
      <p:cxnSp>
        <p:nvCxnSpPr>
          <p:cNvPr id="58" name="직선 화살표 연결선 57"/>
          <p:cNvCxnSpPr>
            <a:cxnSpLocks/>
          </p:cNvCxnSpPr>
          <p:nvPr/>
        </p:nvCxnSpPr>
        <p:spPr>
          <a:xfrm flipH="1">
            <a:off x="2814222" y="4808916"/>
            <a:ext cx="1216240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4952" y="4009430"/>
            <a:ext cx="1133071" cy="113307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18989" y="5434410"/>
            <a:ext cx="25088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/>
              <a:t>05.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와 보안지표를 바탕으로 관리자에게 알림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C4162B1-A3E0-4392-95A2-CF299FBB95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989917" y="1586915"/>
            <a:ext cx="1499964" cy="1120672"/>
          </a:xfrm>
          <a:prstGeom prst="rect">
            <a:avLst/>
          </a:prstGeom>
        </p:spPr>
      </p:pic>
      <p:pic>
        <p:nvPicPr>
          <p:cNvPr id="32" name="그래픽 31" descr="봉투">
            <a:extLst>
              <a:ext uri="{FF2B5EF4-FFF2-40B4-BE49-F238E27FC236}">
                <a16:creationId xmlns:a16="http://schemas.microsoft.com/office/drawing/2014/main" id="{657A4799-8098-4724-AFDB-9E25576224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6849" y="3971870"/>
            <a:ext cx="914400" cy="91440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4904FAF-B166-416F-9D34-D08C46880A96}"/>
              </a:ext>
            </a:extLst>
          </p:cNvPr>
          <p:cNvSpPr/>
          <p:nvPr/>
        </p:nvSpPr>
        <p:spPr>
          <a:xfrm>
            <a:off x="3188256" y="-15035"/>
            <a:ext cx="86368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클라우드 기반의 실시간 악성 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IP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침입 차단 시스템</a:t>
            </a: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D8F111A5-3916-4D51-9881-916EB8BB7E29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972C0DE2-12FE-4D7A-974D-97DCB43AB310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76BE47D-5CCB-434A-B604-1CEE71DF5752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설계</a:t>
            </a:r>
          </a:p>
        </p:txBody>
      </p:sp>
      <p:sp>
        <p:nvSpPr>
          <p:cNvPr id="49" name="Freeform 9">
            <a:extLst>
              <a:ext uri="{FF2B5EF4-FFF2-40B4-BE49-F238E27FC236}">
                <a16:creationId xmlns:a16="http://schemas.microsoft.com/office/drawing/2014/main" id="{ED931AA5-2C2E-4F31-8762-767C4433C351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1" grpId="0"/>
      <p:bldP spid="55" grpId="0"/>
      <p:bldP spid="56" grpId="0"/>
      <p:bldP spid="57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DF3498D-19DC-4D96-8E93-81AF0FDD8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99" y="1469729"/>
            <a:ext cx="642904" cy="9505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35265" y="2632893"/>
            <a:ext cx="2490739" cy="124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dk1"/>
                </a:solidFill>
              </a:rPr>
              <a:t>높은 안정성과 확장성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dk1"/>
                </a:solidFill>
              </a:rPr>
              <a:t>유연한 관리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dk1"/>
                </a:solidFill>
              </a:rPr>
              <a:t>투자 비용 및 유지 비용 감소</a:t>
            </a:r>
            <a:r>
              <a:rPr lang="ko-KR" altLang="en-US" sz="1300" b="1" dirty="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23" name="모서리가 둥근 직사각형 46"/>
          <p:cNvSpPr/>
          <p:nvPr/>
        </p:nvSpPr>
        <p:spPr>
          <a:xfrm>
            <a:off x="1003905" y="1791421"/>
            <a:ext cx="2263138" cy="65833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prstClr val="white"/>
                </a:solidFill>
              </a:rPr>
              <a:t>AWS EC2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prstClr val="white"/>
                </a:solidFill>
              </a:rPr>
              <a:t>-OS:</a:t>
            </a:r>
            <a:r>
              <a:rPr lang="ko-KR" altLang="en-US" sz="1500" b="1" dirty="0">
                <a:solidFill>
                  <a:prstClr val="white"/>
                </a:solidFill>
              </a:rPr>
              <a:t> </a:t>
            </a:r>
            <a:r>
              <a:rPr lang="en-US" altLang="ko-KR" sz="1500" b="1" dirty="0">
                <a:solidFill>
                  <a:prstClr val="white"/>
                </a:solidFill>
              </a:rPr>
              <a:t>ubuntu-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581350" y="2673864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dk1"/>
                </a:solidFill>
              </a:rPr>
              <a:t>다중 웹사이트 호스팅 제공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dk1"/>
                </a:solidFill>
              </a:rPr>
              <a:t>다양한 모듈 제공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dk1"/>
                </a:solidFill>
              </a:rPr>
              <a:t>보안 문제 해결</a:t>
            </a:r>
          </a:p>
        </p:txBody>
      </p:sp>
      <p:sp>
        <p:nvSpPr>
          <p:cNvPr id="27" name="모서리가 둥근 직사각형 48"/>
          <p:cNvSpPr/>
          <p:nvPr/>
        </p:nvSpPr>
        <p:spPr>
          <a:xfrm>
            <a:off x="4129069" y="1807376"/>
            <a:ext cx="1232757" cy="65833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700" b="1" dirty="0">
                <a:solidFill>
                  <a:prstClr val="white"/>
                </a:solidFill>
              </a:rPr>
              <a:t>APACHE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35287" y="772077"/>
            <a:ext cx="1255864" cy="93829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03320" y="1046067"/>
            <a:ext cx="1007782" cy="63076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792179" y="2535274"/>
            <a:ext cx="2582333" cy="143933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451116" y="2538919"/>
            <a:ext cx="2582333" cy="143933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5777BC9-04C2-4814-A39F-CC6A49A63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0828" y="4976288"/>
            <a:ext cx="2843084" cy="118556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9B296FB-3A51-44EE-8E8F-05253630D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8312" y="4433032"/>
            <a:ext cx="1095375" cy="3619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1C12574-02B9-452A-8ABA-D1D10A1B72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7629" y="1178145"/>
            <a:ext cx="502565" cy="57071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9E8DFA90-6EA0-4CBB-894B-9516983CEFBD}"/>
              </a:ext>
            </a:extLst>
          </p:cNvPr>
          <p:cNvSpPr/>
          <p:nvPr/>
        </p:nvSpPr>
        <p:spPr>
          <a:xfrm>
            <a:off x="7951651" y="2517886"/>
            <a:ext cx="2403959" cy="1439334"/>
          </a:xfrm>
          <a:prstGeom prst="rect">
            <a:avLst/>
          </a:prstGeom>
          <a:noFill/>
          <a:ln w="38100">
            <a:solidFill>
              <a:srgbClr val="3B3838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800" b="1" dirty="0">
                <a:solidFill>
                  <a:schemeClr val="dk1"/>
                </a:solidFill>
              </a:rPr>
              <a:t>접근성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800" b="1" dirty="0">
                <a:solidFill>
                  <a:schemeClr val="dk1"/>
                </a:solidFill>
              </a:rPr>
              <a:t>간결한 코딩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800" b="1" dirty="0">
                <a:solidFill>
                  <a:schemeClr val="dk1"/>
                </a:solidFill>
              </a:rPr>
              <a:t>높은 확장성과 </a:t>
            </a:r>
            <a:r>
              <a:rPr lang="ko-KR" altLang="en-US" sz="1800" b="1" dirty="0" err="1">
                <a:solidFill>
                  <a:schemeClr val="dk1"/>
                </a:solidFill>
              </a:rPr>
              <a:t>이식성</a:t>
            </a:r>
            <a:endParaRPr lang="ko-KR" altLang="en-US" sz="1800" b="1" dirty="0">
              <a:solidFill>
                <a:schemeClr val="dk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E579638-FF6C-4653-9766-90CE0B6C5675}"/>
              </a:ext>
            </a:extLst>
          </p:cNvPr>
          <p:cNvCxnSpPr>
            <a:cxnSpLocks/>
          </p:cNvCxnSpPr>
          <p:nvPr/>
        </p:nvCxnSpPr>
        <p:spPr>
          <a:xfrm>
            <a:off x="6047491" y="2975752"/>
            <a:ext cx="1933419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4B8A1B7-1C6B-4303-98AD-902548C3F1B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827202" y="924729"/>
            <a:ext cx="812021" cy="82412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A3DA78-6E20-48B5-8A2E-D85114E1A77A}"/>
              </a:ext>
            </a:extLst>
          </p:cNvPr>
          <p:cNvSpPr/>
          <p:nvPr/>
        </p:nvSpPr>
        <p:spPr>
          <a:xfrm>
            <a:off x="10482515" y="2526439"/>
            <a:ext cx="1501397" cy="1439334"/>
          </a:xfrm>
          <a:prstGeom prst="rect">
            <a:avLst/>
          </a:prstGeom>
          <a:noFill/>
          <a:ln w="38100">
            <a:solidFill>
              <a:srgbClr val="3B3838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800" b="1" dirty="0">
                <a:solidFill>
                  <a:schemeClr val="dk1"/>
                </a:solidFill>
              </a:rPr>
              <a:t>확장성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800" b="1" dirty="0">
                <a:solidFill>
                  <a:schemeClr val="dk1"/>
                </a:solidFill>
              </a:rPr>
              <a:t>비용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800" b="1" dirty="0">
                <a:solidFill>
                  <a:schemeClr val="dk1"/>
                </a:solidFill>
              </a:rPr>
              <a:t>점유율</a:t>
            </a:r>
          </a:p>
        </p:txBody>
      </p:sp>
      <p:sp>
        <p:nvSpPr>
          <p:cNvPr id="45" name="모서리가 둥근 직사각형 50">
            <a:extLst>
              <a:ext uri="{FF2B5EF4-FFF2-40B4-BE49-F238E27FC236}">
                <a16:creationId xmlns:a16="http://schemas.microsoft.com/office/drawing/2014/main" id="{AAFD14B9-37AC-42A1-9EF7-653364C9A393}"/>
              </a:ext>
            </a:extLst>
          </p:cNvPr>
          <p:cNvSpPr/>
          <p:nvPr/>
        </p:nvSpPr>
        <p:spPr>
          <a:xfrm>
            <a:off x="10623796" y="1895107"/>
            <a:ext cx="1180422" cy="554132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700" b="1" dirty="0" err="1">
                <a:solidFill>
                  <a:prstClr val="white"/>
                </a:solidFill>
              </a:rPr>
              <a:t>VScode</a:t>
            </a:r>
            <a:endParaRPr lang="en-US" altLang="ko-KR" sz="1700" b="1" dirty="0">
              <a:solidFill>
                <a:prstClr val="white"/>
              </a:solidFill>
            </a:endParaRPr>
          </a:p>
        </p:txBody>
      </p:sp>
      <p:sp>
        <p:nvSpPr>
          <p:cNvPr id="51" name="모서리가 둥근 직사각형 52">
            <a:extLst>
              <a:ext uri="{FF2B5EF4-FFF2-40B4-BE49-F238E27FC236}">
                <a16:creationId xmlns:a16="http://schemas.microsoft.com/office/drawing/2014/main" id="{71E3725A-2F8A-4D5B-94DA-EBC3E885944A}"/>
              </a:ext>
            </a:extLst>
          </p:cNvPr>
          <p:cNvSpPr/>
          <p:nvPr/>
        </p:nvSpPr>
        <p:spPr>
          <a:xfrm>
            <a:off x="8717000" y="1922105"/>
            <a:ext cx="1180422" cy="527651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700" b="1" dirty="0">
                <a:solidFill>
                  <a:prstClr val="white"/>
                </a:solidFill>
              </a:rPr>
              <a:t>Python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7C0133B-7614-460C-BB0C-6081DA21C6FA}"/>
              </a:ext>
            </a:extLst>
          </p:cNvPr>
          <p:cNvCxnSpPr/>
          <p:nvPr/>
        </p:nvCxnSpPr>
        <p:spPr>
          <a:xfrm rot="16200000" flipH="1">
            <a:off x="10604075" y="4436086"/>
            <a:ext cx="786610" cy="6566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8A9D91-217F-44D8-B4ED-F0A3BB6F0EBF}"/>
              </a:ext>
            </a:extLst>
          </p:cNvPr>
          <p:cNvSpPr/>
          <p:nvPr/>
        </p:nvSpPr>
        <p:spPr>
          <a:xfrm>
            <a:off x="3799864" y="5016076"/>
            <a:ext cx="4151787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dk1"/>
                </a:solidFill>
              </a:rPr>
              <a:t>온라인 환경에 맞춘 다양한 협업 툴의 도입</a:t>
            </a:r>
            <a:endParaRPr lang="en-US" altLang="ko-KR" sz="1400" b="1" dirty="0">
              <a:solidFill>
                <a:schemeClr val="dk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dk1"/>
                </a:solidFill>
              </a:rPr>
              <a:t>간단한 텍스트로 의사소통 가능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549198-4DBA-4C1C-BE1A-F05E6BD301C2}"/>
              </a:ext>
            </a:extLst>
          </p:cNvPr>
          <p:cNvSpPr/>
          <p:nvPr/>
        </p:nvSpPr>
        <p:spPr>
          <a:xfrm>
            <a:off x="3697799" y="4894070"/>
            <a:ext cx="4289259" cy="143933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6" name="그래픽 65" descr="분기 다이어그램">
            <a:extLst>
              <a:ext uri="{FF2B5EF4-FFF2-40B4-BE49-F238E27FC236}">
                <a16:creationId xmlns:a16="http://schemas.microsoft.com/office/drawing/2014/main" id="{C27B5394-BF23-48D5-99EE-02F67D415D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8044039" y="4951968"/>
            <a:ext cx="914400" cy="1141704"/>
          </a:xfrm>
          <a:prstGeom prst="rect">
            <a:avLst/>
          </a:prstGeom>
        </p:spPr>
      </p:pic>
      <p:pic>
        <p:nvPicPr>
          <p:cNvPr id="69" name="그래픽 68" descr="봉투">
            <a:extLst>
              <a:ext uri="{FF2B5EF4-FFF2-40B4-BE49-F238E27FC236}">
                <a16:creationId xmlns:a16="http://schemas.microsoft.com/office/drawing/2014/main" id="{06264B17-216B-41E4-B65D-D762FA2027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57064" y="4605024"/>
            <a:ext cx="914400" cy="914400"/>
          </a:xfrm>
          <a:prstGeom prst="rect">
            <a:avLst/>
          </a:prstGeom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06D44EE-54A1-40B2-A03B-7070FFD1F424}"/>
              </a:ext>
            </a:extLst>
          </p:cNvPr>
          <p:cNvCxnSpPr>
            <a:cxnSpLocks/>
          </p:cNvCxnSpPr>
          <p:nvPr/>
        </p:nvCxnSpPr>
        <p:spPr>
          <a:xfrm flipH="1">
            <a:off x="1558338" y="5517155"/>
            <a:ext cx="2023012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>
            <a:extLst>
              <a:ext uri="{FF2B5EF4-FFF2-40B4-BE49-F238E27FC236}">
                <a16:creationId xmlns:a16="http://schemas.microsoft.com/office/drawing/2014/main" id="{E1D1036B-48AC-4277-BB14-8241204D2C5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473305" y="4821735"/>
            <a:ext cx="1133071" cy="1133071"/>
          </a:xfrm>
          <a:prstGeom prst="rect">
            <a:avLst/>
          </a:prstGeom>
        </p:spPr>
      </p:pic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FE2406E2-2E51-4CBF-B5B0-18E3BEBBD841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41BA211C-0F7A-423D-8E41-C989A376139A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B94B6E0-91AA-40EF-BD29-23240AEEAD69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세부 설계</a:t>
            </a: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id="{70E30D3F-E64D-49C5-B42A-0BE9B06E07C8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5" grpId="0"/>
      <p:bldP spid="27" grpId="0" animBg="1"/>
      <p:bldP spid="46" grpId="0" animBg="1"/>
      <p:bldP spid="47" grpId="0" animBg="1"/>
      <p:bldP spid="40" grpId="0" animBg="1"/>
      <p:bldP spid="44" grpId="0" animBg="1"/>
      <p:bldP spid="45" grpId="0" animBg="1"/>
      <p:bldP spid="51" grpId="0" animBg="1"/>
      <p:bldP spid="54" grpId="0"/>
      <p:bldP spid="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A8C2C76-D3F9-499A-8704-BD05B0F52293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1F55EFC-0814-4F9F-8279-BB5CCED23EA2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9733B6-280D-45E7-9927-E5706023E984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보안 지표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78F473F-59C3-45B4-AF67-F169A6FEBEAD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66D3BA0-7EC3-49A0-950A-F4ADEBD82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606034"/>
              </p:ext>
            </p:extLst>
          </p:nvPr>
        </p:nvGraphicFramePr>
        <p:xfrm>
          <a:off x="1202267" y="1945640"/>
          <a:ext cx="926938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4693">
                  <a:extLst>
                    <a:ext uri="{9D8B030D-6E8A-4147-A177-3AD203B41FA5}">
                      <a16:colId xmlns:a16="http://schemas.microsoft.com/office/drawing/2014/main" val="3550288833"/>
                    </a:ext>
                  </a:extLst>
                </a:gridCol>
                <a:gridCol w="4634693">
                  <a:extLst>
                    <a:ext uri="{9D8B030D-6E8A-4147-A177-3AD203B41FA5}">
                      <a16:colId xmlns:a16="http://schemas.microsoft.com/office/drawing/2014/main" val="57533001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Malware.com API </a:t>
                      </a:r>
                      <a:r>
                        <a:rPr lang="ko-KR" altLang="en-US" dirty="0"/>
                        <a:t>키워드</a:t>
                      </a:r>
                      <a:r>
                        <a:rPr lang="en-US" altLang="ko-KR" dirty="0"/>
                        <a:t>(JSON)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214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“</a:t>
                      </a:r>
                      <a:r>
                        <a:rPr lang="en-US" altLang="ko-KR" dirty="0" err="1"/>
                        <a:t>hostname_history</a:t>
                      </a:r>
                      <a:r>
                        <a:rPr lang="en-US" altLang="ko-KR" dirty="0"/>
                        <a:t>” : {“total”}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해당 </a:t>
                      </a:r>
                      <a:r>
                        <a:rPr lang="en-US" altLang="ko-KR" dirty="0"/>
                        <a:t>IP</a:t>
                      </a:r>
                      <a:r>
                        <a:rPr lang="ko-KR" altLang="en-US" dirty="0"/>
                        <a:t>를 사용했던 호스트 명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48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“</a:t>
                      </a:r>
                      <a:r>
                        <a:rPr lang="en-US" altLang="ko-KR" dirty="0" err="1"/>
                        <a:t>detected_url</a:t>
                      </a:r>
                      <a:r>
                        <a:rPr lang="en-US" altLang="ko-KR" dirty="0"/>
                        <a:t>” : {“total”}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해당 </a:t>
                      </a:r>
                      <a:r>
                        <a:rPr lang="en-US" altLang="ko-KR" dirty="0"/>
                        <a:t>IP</a:t>
                      </a:r>
                      <a:r>
                        <a:rPr lang="ko-KR" altLang="en-US" dirty="0"/>
                        <a:t>를 사용했던 악성 </a:t>
                      </a:r>
                      <a:r>
                        <a:rPr lang="en-US" altLang="ko-KR" dirty="0"/>
                        <a:t>URL </a:t>
                      </a:r>
                      <a:r>
                        <a:rPr lang="ko-KR" altLang="en-US" dirty="0"/>
                        <a:t>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790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“</a:t>
                      </a:r>
                      <a:r>
                        <a:rPr lang="en-US" altLang="ko-KR" dirty="0" err="1"/>
                        <a:t>undetected_url</a:t>
                      </a:r>
                      <a:r>
                        <a:rPr lang="en-US" altLang="ko-KR" dirty="0"/>
                        <a:t>” : {“total”}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해당 </a:t>
                      </a:r>
                      <a:r>
                        <a:rPr lang="en-US" altLang="ko-KR" dirty="0"/>
                        <a:t>IP</a:t>
                      </a:r>
                      <a:r>
                        <a:rPr lang="ko-KR" altLang="en-US" dirty="0"/>
                        <a:t>를 사용했던 정상 </a:t>
                      </a:r>
                      <a:r>
                        <a:rPr lang="en-US" altLang="ko-KR" dirty="0"/>
                        <a:t>URL </a:t>
                      </a:r>
                      <a:r>
                        <a:rPr lang="ko-KR" altLang="en-US" dirty="0"/>
                        <a:t>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749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“</a:t>
                      </a:r>
                      <a:r>
                        <a:rPr lang="en-US" altLang="ko-KR" dirty="0" err="1"/>
                        <a:t>detected_downloaded_file</a:t>
                      </a:r>
                      <a:r>
                        <a:rPr lang="en-US" altLang="ko-KR" dirty="0"/>
                        <a:t>” : {“total”}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해당 </a:t>
                      </a:r>
                      <a:r>
                        <a:rPr lang="en-US" altLang="ko-KR" dirty="0"/>
                        <a:t>IP</a:t>
                      </a:r>
                      <a:r>
                        <a:rPr lang="ko-KR" altLang="en-US" dirty="0"/>
                        <a:t>에서 다운로드 된 악성 파일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541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“</a:t>
                      </a:r>
                      <a:r>
                        <a:rPr lang="en-US" altLang="ko-KR" dirty="0" err="1"/>
                        <a:t>undetected_downloaded_file</a:t>
                      </a:r>
                      <a:r>
                        <a:rPr lang="en-US" altLang="ko-KR" dirty="0"/>
                        <a:t>” : {“total”}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해당 </a:t>
                      </a:r>
                      <a:r>
                        <a:rPr lang="en-US" altLang="ko-KR" dirty="0"/>
                        <a:t>IP</a:t>
                      </a:r>
                      <a:r>
                        <a:rPr lang="ko-KR" altLang="en-US" dirty="0"/>
                        <a:t>에서 다운로드 된 정상 파일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1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“</a:t>
                      </a:r>
                      <a:r>
                        <a:rPr lang="en-US" altLang="ko-KR" dirty="0" err="1"/>
                        <a:t>detected_communicating_file</a:t>
                      </a:r>
                      <a:r>
                        <a:rPr lang="en-US" altLang="ko-KR" dirty="0"/>
                        <a:t>” : {“total”}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해당 </a:t>
                      </a:r>
                      <a:r>
                        <a:rPr lang="en-US" altLang="ko-KR" dirty="0"/>
                        <a:t>IP</a:t>
                      </a:r>
                      <a:r>
                        <a:rPr lang="ko-KR" altLang="en-US" dirty="0"/>
                        <a:t>와 통신한 악성 파일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194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“</a:t>
                      </a:r>
                      <a:r>
                        <a:rPr lang="en-US" altLang="ko-KR" dirty="0" err="1"/>
                        <a:t>undetected_communicating_file</a:t>
                      </a:r>
                      <a:r>
                        <a:rPr lang="en-US" altLang="ko-KR" dirty="0"/>
                        <a:t>” : {“total”}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해당 </a:t>
                      </a:r>
                      <a:r>
                        <a:rPr lang="en-US" altLang="ko-KR" dirty="0"/>
                        <a:t>IP</a:t>
                      </a:r>
                      <a:r>
                        <a:rPr lang="ko-KR" altLang="en-US" dirty="0"/>
                        <a:t>와 통신한 정상 파일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983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548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994518" y="1694019"/>
            <a:ext cx="2531000" cy="99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500" b="1">
                <a:solidFill>
                  <a:prstClr val="black">
                    <a:lumMod val="75000"/>
                    <a:lumOff val="25000"/>
                  </a:prstClr>
                </a:solidFill>
              </a:rPr>
              <a:t>03.</a:t>
            </a:r>
            <a:r>
              <a:rPr lang="ko-KR" altLang="en-US" sz="2500" b="1">
                <a:solidFill>
                  <a:prstClr val="black">
                    <a:lumMod val="75000"/>
                    <a:lumOff val="25000"/>
                  </a:prstClr>
                </a:solidFill>
              </a:rPr>
              <a:t> 구현</a:t>
            </a:r>
            <a:endParaRPr lang="ko-KR" altLang="en-US" sz="20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5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직사각형 13"/>
          <p:cNvSpPr/>
          <p:nvPr/>
        </p:nvSpPr>
        <p:spPr>
          <a:xfrm>
            <a:off x="9632541" y="4161840"/>
            <a:ext cx="792480" cy="936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200" b="1">
                <a:solidFill>
                  <a:prstClr val="white"/>
                </a:solidFill>
              </a:rPr>
              <a:t>02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500">
                <a:solidFill>
                  <a:prstClr val="white"/>
                </a:solidFill>
              </a:rPr>
              <a:t>구성도</a:t>
            </a:r>
          </a:p>
        </p:txBody>
      </p:sp>
      <p:grpSp>
        <p:nvGrpSpPr>
          <p:cNvPr id="49" name="그룹 23"/>
          <p:cNvGrpSpPr/>
          <p:nvPr/>
        </p:nvGrpSpPr>
        <p:grpSpPr>
          <a:xfrm>
            <a:off x="7150286" y="1952450"/>
            <a:ext cx="3886403" cy="3963202"/>
            <a:chOff x="4015618" y="1620941"/>
            <a:chExt cx="4215759" cy="4299066"/>
          </a:xfrm>
        </p:grpSpPr>
        <p:sp>
          <p:nvSpPr>
            <p:cNvPr id="50" name="한쪽 모서리가 둥근 사각형 6"/>
            <p:cNvSpPr/>
            <p:nvPr/>
          </p:nvSpPr>
          <p:spPr>
            <a:xfrm>
              <a:off x="7373635" y="2674988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 32"/>
            <p:cNvSpPr/>
            <p:nvPr/>
          </p:nvSpPr>
          <p:spPr>
            <a:xfrm rot="5400000">
              <a:off x="6258460" y="3082590"/>
              <a:ext cx="2004366" cy="1941465"/>
            </a:xfrm>
            <a:custGeom>
              <a:avLst/>
              <a:gdLst>
                <a:gd name="connsiteX0" fmla="*/ 797170 w 1664678"/>
                <a:gd name="connsiteY0" fmla="*/ 1729159 h 1729159"/>
                <a:gd name="connsiteX1" fmla="*/ 797170 w 1664678"/>
                <a:gd name="connsiteY1" fmla="*/ 2 h 1729159"/>
                <a:gd name="connsiteX2" fmla="*/ 1230924 w 1664678"/>
                <a:gd name="connsiteY2" fmla="*/ 2 h 1729159"/>
                <a:gd name="connsiteX3" fmla="*/ 1664678 w 1664678"/>
                <a:gd name="connsiteY3" fmla="*/ 433756 h 1729159"/>
                <a:gd name="connsiteX4" fmla="*/ 1664678 w 1664678"/>
                <a:gd name="connsiteY4" fmla="*/ 1729159 h 1729159"/>
                <a:gd name="connsiteX5" fmla="*/ 398594 w 1664678"/>
                <a:gd name="connsiteY5" fmla="*/ 0 h 1729159"/>
                <a:gd name="connsiteX6" fmla="*/ 797169 w 1664678"/>
                <a:gd name="connsiteY6" fmla="*/ 0 h 1729159"/>
                <a:gd name="connsiteX7" fmla="*/ 797169 w 1664678"/>
                <a:gd name="connsiteY7" fmla="*/ 398585 h 1729159"/>
                <a:gd name="connsiteX8" fmla="*/ 478913 w 1664678"/>
                <a:gd name="connsiteY8" fmla="*/ 8098 h 1729159"/>
                <a:gd name="connsiteX9" fmla="*/ 0 w 1664678"/>
                <a:gd name="connsiteY9" fmla="*/ 867510 h 1729159"/>
                <a:gd name="connsiteX10" fmla="*/ 0 w 1664678"/>
                <a:gd name="connsiteY10" fmla="*/ 867509 h 1729159"/>
                <a:gd name="connsiteX11" fmla="*/ 797168 w 1664678"/>
                <a:gd name="connsiteY11" fmla="*/ 867509 h 1729159"/>
                <a:gd name="connsiteX12" fmla="*/ 797169 w 1664678"/>
                <a:gd name="connsiteY12" fmla="*/ 398585 h 1729159"/>
                <a:gd name="connsiteX13" fmla="*/ 797169 w 1664678"/>
                <a:gd name="connsiteY13" fmla="*/ 867510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4678" h="1729159">
                  <a:moveTo>
                    <a:pt x="797170" y="1729159"/>
                  </a:moveTo>
                  <a:lnTo>
                    <a:pt x="797170" y="2"/>
                  </a:lnTo>
                  <a:lnTo>
                    <a:pt x="1230924" y="2"/>
                  </a:lnTo>
                  <a:cubicBezTo>
                    <a:pt x="1470480" y="2"/>
                    <a:pt x="1664678" y="194200"/>
                    <a:pt x="1664678" y="433756"/>
                  </a:cubicBezTo>
                  <a:lnTo>
                    <a:pt x="1664678" y="1729159"/>
                  </a:lnTo>
                  <a:close/>
                  <a:moveTo>
                    <a:pt x="398594" y="0"/>
                  </a:moveTo>
                  <a:lnTo>
                    <a:pt x="797169" y="0"/>
                  </a:lnTo>
                  <a:lnTo>
                    <a:pt x="797169" y="398585"/>
                  </a:lnTo>
                  <a:cubicBezTo>
                    <a:pt x="797169" y="205970"/>
                    <a:pt x="660541" y="45265"/>
                    <a:pt x="478913" y="8098"/>
                  </a:cubicBezTo>
                  <a:close/>
                  <a:moveTo>
                    <a:pt x="0" y="867510"/>
                  </a:moveTo>
                  <a:lnTo>
                    <a:pt x="0" y="867509"/>
                  </a:lnTo>
                  <a:lnTo>
                    <a:pt x="797168" y="867509"/>
                  </a:lnTo>
                  <a:cubicBezTo>
                    <a:pt x="797168" y="711201"/>
                    <a:pt x="797169" y="554893"/>
                    <a:pt x="797169" y="398585"/>
                  </a:cubicBezTo>
                  <a:lnTo>
                    <a:pt x="797169" y="86751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한쪽 모서리가 둥근 사각형 11"/>
            <p:cNvSpPr/>
            <p:nvPr/>
          </p:nvSpPr>
          <p:spPr>
            <a:xfrm rot="16200000">
              <a:off x="5086425" y="1114875"/>
              <a:ext cx="844152" cy="1964919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3" name="자유형 29"/>
            <p:cNvSpPr/>
            <p:nvPr/>
          </p:nvSpPr>
          <p:spPr>
            <a:xfrm>
              <a:off x="5286380" y="1620941"/>
              <a:ext cx="2071057" cy="1769887"/>
            </a:xfrm>
            <a:custGeom>
              <a:avLst/>
              <a:gdLst>
                <a:gd name="connsiteX0" fmla="*/ 398594 w 1664677"/>
                <a:gd name="connsiteY0" fmla="*/ 0 h 1729159"/>
                <a:gd name="connsiteX1" fmla="*/ 797169 w 1664677"/>
                <a:gd name="connsiteY1" fmla="*/ 0 h 1729159"/>
                <a:gd name="connsiteX2" fmla="*/ 797169 w 1664677"/>
                <a:gd name="connsiteY2" fmla="*/ 2 h 1729159"/>
                <a:gd name="connsiteX3" fmla="*/ 1230923 w 1664677"/>
                <a:gd name="connsiteY3" fmla="*/ 2 h 1729159"/>
                <a:gd name="connsiteX4" fmla="*/ 1664677 w 1664677"/>
                <a:gd name="connsiteY4" fmla="*/ 433756 h 1729159"/>
                <a:gd name="connsiteX5" fmla="*/ 1664677 w 1664677"/>
                <a:gd name="connsiteY5" fmla="*/ 1729159 h 1729159"/>
                <a:gd name="connsiteX6" fmla="*/ 797169 w 1664677"/>
                <a:gd name="connsiteY6" fmla="*/ 1729159 h 1729159"/>
                <a:gd name="connsiteX7" fmla="*/ 797169 w 1664677"/>
                <a:gd name="connsiteY7" fmla="*/ 867509 h 1729159"/>
                <a:gd name="connsiteX8" fmla="*/ 0 w 1664677"/>
                <a:gd name="connsiteY8" fmla="*/ 867509 h 1729159"/>
                <a:gd name="connsiteX9" fmla="*/ 0 w 1664677"/>
                <a:gd name="connsiteY9" fmla="*/ 867508 h 1729159"/>
                <a:gd name="connsiteX10" fmla="*/ 797168 w 1664677"/>
                <a:gd name="connsiteY10" fmla="*/ 867508 h 1729159"/>
                <a:gd name="connsiteX11" fmla="*/ 797169 w 1664677"/>
                <a:gd name="connsiteY11" fmla="*/ 398584 h 1729159"/>
                <a:gd name="connsiteX12" fmla="*/ 478913 w 1664677"/>
                <a:gd name="connsiteY12" fmla="*/ 8097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398594" y="0"/>
                  </a:move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lnTo>
                    <a:pt x="1664677" y="1729159"/>
                  </a:ln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en-US" altLang="ko-KR" sz="1100">
                <a:solidFill>
                  <a:prstClr val="white"/>
                </a:solidFill>
              </a:endParaRPr>
            </a:p>
          </p:txBody>
        </p:sp>
        <p:sp>
          <p:nvSpPr>
            <p:cNvPr id="54" name="한쪽 모서리가 둥근 사각형 16"/>
            <p:cNvSpPr/>
            <p:nvPr/>
          </p:nvSpPr>
          <p:spPr>
            <a:xfrm rot="10800000">
              <a:off x="4015619" y="3386920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33"/>
            <p:cNvSpPr/>
            <p:nvPr/>
          </p:nvSpPr>
          <p:spPr>
            <a:xfrm rot="16200000">
              <a:off x="4047859" y="2487170"/>
              <a:ext cx="1664678" cy="1729160"/>
            </a:xfrm>
            <a:custGeom>
              <a:avLst/>
              <a:gdLst>
                <a:gd name="connsiteX0" fmla="*/ 797169 w 1664678"/>
                <a:gd name="connsiteY0" fmla="*/ 398584 h 1729160"/>
                <a:gd name="connsiteX1" fmla="*/ 797169 w 1664678"/>
                <a:gd name="connsiteY1" fmla="*/ 867509 h 1729160"/>
                <a:gd name="connsiteX2" fmla="*/ 0 w 1664678"/>
                <a:gd name="connsiteY2" fmla="*/ 867509 h 1729160"/>
                <a:gd name="connsiteX3" fmla="*/ 0 w 1664678"/>
                <a:gd name="connsiteY3" fmla="*/ 867508 h 1729160"/>
                <a:gd name="connsiteX4" fmla="*/ 797168 w 1664678"/>
                <a:gd name="connsiteY4" fmla="*/ 867508 h 1729160"/>
                <a:gd name="connsiteX5" fmla="*/ 797169 w 1664678"/>
                <a:gd name="connsiteY5" fmla="*/ 398584 h 1729160"/>
                <a:gd name="connsiteX6" fmla="*/ 797169 w 1664678"/>
                <a:gd name="connsiteY6" fmla="*/ 0 h 1729160"/>
                <a:gd name="connsiteX7" fmla="*/ 797169 w 1664678"/>
                <a:gd name="connsiteY7" fmla="*/ 398584 h 1729160"/>
                <a:gd name="connsiteX8" fmla="*/ 478913 w 1664678"/>
                <a:gd name="connsiteY8" fmla="*/ 8097 h 1729160"/>
                <a:gd name="connsiteX9" fmla="*/ 398594 w 1664678"/>
                <a:gd name="connsiteY9" fmla="*/ 0 h 1729160"/>
                <a:gd name="connsiteX10" fmla="*/ 1664678 w 1664678"/>
                <a:gd name="connsiteY10" fmla="*/ 433757 h 1729160"/>
                <a:gd name="connsiteX11" fmla="*/ 1664678 w 1664678"/>
                <a:gd name="connsiteY11" fmla="*/ 1729160 h 1729160"/>
                <a:gd name="connsiteX12" fmla="*/ 797170 w 1664678"/>
                <a:gd name="connsiteY12" fmla="*/ 1729160 h 1729160"/>
                <a:gd name="connsiteX13" fmla="*/ 797170 w 1664678"/>
                <a:gd name="connsiteY13" fmla="*/ 3 h 1729160"/>
                <a:gd name="connsiteX14" fmla="*/ 1230924 w 1664678"/>
                <a:gd name="connsiteY14" fmla="*/ 3 h 1729160"/>
                <a:gd name="connsiteX15" fmla="*/ 1664678 w 1664678"/>
                <a:gd name="connsiteY15" fmla="*/ 433757 h 172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4678" h="1729160">
                  <a:moveTo>
                    <a:pt x="797169" y="398584"/>
                  </a:move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lose/>
                  <a:moveTo>
                    <a:pt x="797169" y="0"/>
                  </a:moveTo>
                  <a:lnTo>
                    <a:pt x="797169" y="398584"/>
                  </a:ln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close/>
                  <a:moveTo>
                    <a:pt x="1664678" y="433757"/>
                  </a:moveTo>
                  <a:lnTo>
                    <a:pt x="1664678" y="1729160"/>
                  </a:lnTo>
                  <a:lnTo>
                    <a:pt x="797170" y="1729160"/>
                  </a:lnTo>
                  <a:lnTo>
                    <a:pt x="797170" y="3"/>
                  </a:lnTo>
                  <a:lnTo>
                    <a:pt x="1230924" y="3"/>
                  </a:lnTo>
                  <a:cubicBezTo>
                    <a:pt x="1470480" y="3"/>
                    <a:pt x="1664678" y="194201"/>
                    <a:pt x="1664678" y="43375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한쪽 모서리가 둥근 사각형 21"/>
            <p:cNvSpPr/>
            <p:nvPr/>
          </p:nvSpPr>
          <p:spPr>
            <a:xfrm rot="5400000">
              <a:off x="6068503" y="4734632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자유형 34"/>
            <p:cNvSpPr/>
            <p:nvPr/>
          </p:nvSpPr>
          <p:spPr>
            <a:xfrm rot="10800000">
              <a:off x="4731824" y="4190848"/>
              <a:ext cx="2046826" cy="1729159"/>
            </a:xfrm>
            <a:custGeom>
              <a:avLst/>
              <a:gdLst>
                <a:gd name="connsiteX0" fmla="*/ 1664677 w 1664677"/>
                <a:gd name="connsiteY0" fmla="*/ 1729159 h 1729159"/>
                <a:gd name="connsiteX1" fmla="*/ 797169 w 1664677"/>
                <a:gd name="connsiteY1" fmla="*/ 1729159 h 1729159"/>
                <a:gd name="connsiteX2" fmla="*/ 797169 w 1664677"/>
                <a:gd name="connsiteY2" fmla="*/ 867509 h 1729159"/>
                <a:gd name="connsiteX3" fmla="*/ 0 w 1664677"/>
                <a:gd name="connsiteY3" fmla="*/ 867509 h 1729159"/>
                <a:gd name="connsiteX4" fmla="*/ 0 w 1664677"/>
                <a:gd name="connsiteY4" fmla="*/ 867508 h 1729159"/>
                <a:gd name="connsiteX5" fmla="*/ 797168 w 1664677"/>
                <a:gd name="connsiteY5" fmla="*/ 867508 h 1729159"/>
                <a:gd name="connsiteX6" fmla="*/ 797169 w 1664677"/>
                <a:gd name="connsiteY6" fmla="*/ 398584 h 1729159"/>
                <a:gd name="connsiteX7" fmla="*/ 478913 w 1664677"/>
                <a:gd name="connsiteY7" fmla="*/ 8097 h 1729159"/>
                <a:gd name="connsiteX8" fmla="*/ 398594 w 1664677"/>
                <a:gd name="connsiteY8" fmla="*/ 0 h 1729159"/>
                <a:gd name="connsiteX9" fmla="*/ 797169 w 1664677"/>
                <a:gd name="connsiteY9" fmla="*/ 0 h 1729159"/>
                <a:gd name="connsiteX10" fmla="*/ 797169 w 1664677"/>
                <a:gd name="connsiteY10" fmla="*/ 2 h 1729159"/>
                <a:gd name="connsiteX11" fmla="*/ 1230923 w 1664677"/>
                <a:gd name="connsiteY11" fmla="*/ 2 h 1729159"/>
                <a:gd name="connsiteX12" fmla="*/ 1664677 w 1664677"/>
                <a:gd name="connsiteY12" fmla="*/ 433756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1664677" y="1729159"/>
                  </a:move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8" name="직사각형 15"/>
          <p:cNvSpPr/>
          <p:nvPr/>
        </p:nvSpPr>
        <p:spPr>
          <a:xfrm>
            <a:off x="7909197" y="4870852"/>
            <a:ext cx="755848" cy="62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b="1" dirty="0">
                <a:solidFill>
                  <a:prstClr val="white"/>
                </a:solidFill>
              </a:rPr>
              <a:t>03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7B6F1B-6546-4DAC-BD4C-1058A6972D27}"/>
              </a:ext>
            </a:extLst>
          </p:cNvPr>
          <p:cNvSpPr/>
          <p:nvPr/>
        </p:nvSpPr>
        <p:spPr>
          <a:xfrm>
            <a:off x="3188256" y="-15035"/>
            <a:ext cx="8583534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클라우드 기반의 실시간 악성 </a:t>
            </a: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IP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침입 차단 시스템</a:t>
            </a: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CB7DB015-D7E1-4407-A7CA-6226D32E05CE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C24BE0DB-9120-44E6-8FDF-F4C0E4A137DB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70C95A-433D-4E6C-B0C8-9DEE4C07F3C1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A88E8813-CB23-471B-A96C-B9EA67F2B30C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605</ep:Words>
  <ep:PresentationFormat>와이드스크린</ep:PresentationFormat>
  <ep:Paragraphs>218</ep:Paragraphs>
  <ep:Slides>27</ep:Slides>
  <ep:Notes>14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11_Office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2020-09-08T01:57:59.000</dcterms:created>
  <dc:creator>조현석</dc:creator>
  <cp:lastModifiedBy>user</cp:lastModifiedBy>
  <dcterms:modified xsi:type="dcterms:W3CDTF">2023-09-17T14:59:41.029</dcterms:modified>
  <cp:revision>405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